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75" r:id="rId3"/>
    <p:sldId id="257" r:id="rId4"/>
    <p:sldId id="330" r:id="rId5"/>
    <p:sldId id="332" r:id="rId6"/>
    <p:sldId id="333" r:id="rId7"/>
    <p:sldId id="336" r:id="rId8"/>
    <p:sldId id="278" r:id="rId9"/>
    <p:sldId id="340" r:id="rId10"/>
    <p:sldId id="341" r:id="rId11"/>
    <p:sldId id="344" r:id="rId12"/>
    <p:sldId id="345" r:id="rId13"/>
    <p:sldId id="347" r:id="rId14"/>
    <p:sldId id="296" r:id="rId15"/>
    <p:sldId id="324" r:id="rId16"/>
    <p:sldId id="327" r:id="rId17"/>
    <p:sldId id="328" r:id="rId18"/>
    <p:sldId id="308" r:id="rId19"/>
    <p:sldId id="349" r:id="rId20"/>
    <p:sldId id="293" r:id="rId21"/>
    <p:sldId id="360" r:id="rId22"/>
    <p:sldId id="363" r:id="rId23"/>
    <p:sldId id="364" r:id="rId24"/>
    <p:sldId id="365" r:id="rId25"/>
    <p:sldId id="367" r:id="rId26"/>
    <p:sldId id="368" r:id="rId27"/>
    <p:sldId id="369" r:id="rId28"/>
    <p:sldId id="374" r:id="rId29"/>
    <p:sldId id="375" r:id="rId30"/>
    <p:sldId id="377" r:id="rId31"/>
    <p:sldId id="378" r:id="rId32"/>
    <p:sldId id="379" r:id="rId33"/>
    <p:sldId id="380" r:id="rId34"/>
    <p:sldId id="381" r:id="rId35"/>
    <p:sldId id="383" r:id="rId36"/>
    <p:sldId id="372" r:id="rId37"/>
    <p:sldId id="384" r:id="rId38"/>
    <p:sldId id="382" r:id="rId39"/>
    <p:sldId id="373" r:id="rId40"/>
    <p:sldId id="385" r:id="rId41"/>
    <p:sldId id="386" r:id="rId42"/>
    <p:sldId id="387" r:id="rId43"/>
    <p:sldId id="388" r:id="rId44"/>
    <p:sldId id="389" r:id="rId45"/>
    <p:sldId id="399" r:id="rId46"/>
    <p:sldId id="401" r:id="rId47"/>
    <p:sldId id="404" r:id="rId48"/>
    <p:sldId id="395" r:id="rId49"/>
    <p:sldId id="396" r:id="rId50"/>
    <p:sldId id="397" r:id="rId51"/>
    <p:sldId id="398" r:id="rId52"/>
    <p:sldId id="400" r:id="rId53"/>
    <p:sldId id="402" r:id="rId54"/>
    <p:sldId id="403" r:id="rId55"/>
    <p:sldId id="392" r:id="rId56"/>
    <p:sldId id="393" r:id="rId57"/>
    <p:sldId id="405" r:id="rId58"/>
    <p:sldId id="406" r:id="rId59"/>
    <p:sldId id="407" r:id="rId60"/>
    <p:sldId id="411" r:id="rId61"/>
    <p:sldId id="409" r:id="rId62"/>
    <p:sldId id="412" r:id="rId63"/>
    <p:sldId id="413" r:id="rId64"/>
    <p:sldId id="414" r:id="rId65"/>
    <p:sldId id="416" r:id="rId66"/>
    <p:sldId id="415" r:id="rId67"/>
    <p:sldId id="410" r:id="rId68"/>
    <p:sldId id="292" r:id="rId6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6B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36"/>
    <p:restoredTop sz="94631"/>
  </p:normalViewPr>
  <p:slideViewPr>
    <p:cSldViewPr snapToObjects="1" showGuides="1">
      <p:cViewPr varScale="1">
        <p:scale>
          <a:sx n="125" d="100"/>
          <a:sy n="125" d="100"/>
        </p:scale>
        <p:origin x="176" y="4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ADBA6-AE7D-7849-AD04-9B3C80D33473}" type="datetimeFigureOut">
              <a:rPr lang="en-US" smtClean="0"/>
              <a:t>9/5/18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E8DB9-BABD-274C-B54C-B517A7CEA325}" type="slidenum">
              <a:rPr lang="en-US" smtClean="0"/>
              <a:t>‹#›</a:t>
            </a:fld>
            <a:endParaRPr lang="en-US"/>
          </a:p>
        </p:txBody>
      </p:sp>
    </p:spTree>
    <p:extLst>
      <p:ext uri="{BB962C8B-B14F-4D97-AF65-F5344CB8AC3E}">
        <p14:creationId xmlns:p14="http://schemas.microsoft.com/office/powerpoint/2010/main" val="230146776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1</a:t>
            </a:fld>
            <a:endParaRPr lang="en-US"/>
          </a:p>
        </p:txBody>
      </p:sp>
    </p:spTree>
    <p:extLst>
      <p:ext uri="{BB962C8B-B14F-4D97-AF65-F5344CB8AC3E}">
        <p14:creationId xmlns:p14="http://schemas.microsoft.com/office/powerpoint/2010/main" val="82209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68</a:t>
            </a:fld>
            <a:endParaRPr lang="en-US"/>
          </a:p>
        </p:txBody>
      </p:sp>
    </p:spTree>
    <p:extLst>
      <p:ext uri="{BB962C8B-B14F-4D97-AF65-F5344CB8AC3E}">
        <p14:creationId xmlns:p14="http://schemas.microsoft.com/office/powerpoint/2010/main" val="374890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71750"/>
            <a:ext cx="6858000" cy="1486810"/>
          </a:xfrm>
        </p:spPr>
        <p:txBody>
          <a:bodyPr anchor="b">
            <a:normAutofit/>
          </a:bodyPr>
          <a:lstStyle>
            <a:lvl1pPr algn="ctr">
              <a:defRPr sz="3600" b="1" i="0">
                <a:solidFill>
                  <a:schemeClr val="tx1"/>
                </a:solidFill>
                <a:latin typeface="Avenir Heavy" panose="02000503020000020003" pitchFamily="2" charset="0"/>
              </a:defRPr>
            </a:lvl1pPr>
          </a:lstStyle>
          <a:p>
            <a:r>
              <a:rPr lang="en-US" dirty="0"/>
              <a:t>Click to edit Master title style</a:t>
            </a:r>
          </a:p>
        </p:txBody>
      </p:sp>
      <p:sp>
        <p:nvSpPr>
          <p:cNvPr id="3" name="Subtitle 2"/>
          <p:cNvSpPr>
            <a:spLocks noGrp="1"/>
          </p:cNvSpPr>
          <p:nvPr>
            <p:ph type="subTitle" idx="1"/>
          </p:nvPr>
        </p:nvSpPr>
        <p:spPr>
          <a:xfrm>
            <a:off x="1143000" y="4058560"/>
            <a:ext cx="6858000" cy="570590"/>
          </a:xfrm>
        </p:spPr>
        <p:txBody>
          <a:bodyPr>
            <a:normAutofit/>
          </a:bodyPr>
          <a:lstStyle>
            <a:lvl1pPr marL="0" indent="0" algn="ctr">
              <a:spcBef>
                <a:spcPts val="0"/>
              </a:spcBef>
              <a:spcAft>
                <a:spcPts val="0"/>
              </a:spcAft>
              <a:buNone/>
              <a:defRPr sz="14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pic>
        <p:nvPicPr>
          <p:cNvPr id="8" name="Picture 7">
            <a:extLst>
              <a:ext uri="{FF2B5EF4-FFF2-40B4-BE49-F238E27FC236}">
                <a16:creationId xmlns:a16="http://schemas.microsoft.com/office/drawing/2014/main" id="{83F89FB5-9726-D44F-B655-D6773224E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2759363"/>
          </a:xfrm>
          <a:prstGeom prst="rect">
            <a:avLst/>
          </a:prstGeom>
        </p:spPr>
      </p:pic>
    </p:spTree>
    <p:extLst>
      <p:ext uri="{BB962C8B-B14F-4D97-AF65-F5344CB8AC3E}">
        <p14:creationId xmlns:p14="http://schemas.microsoft.com/office/powerpoint/2010/main" val="287753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p>
            <a:fld id="{42247706-88AE-1A44-B55B-EC1C2E045BA1}" type="datetime3">
              <a:rPr lang="en-US" smtClean="0"/>
              <a:t>5 September 2018</a:t>
            </a:fld>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1453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052E3BC1-44A7-994A-9857-5E9826DEEFF7}" type="datetime3">
              <a:rPr lang="en-US" smtClean="0"/>
              <a:t>5 September 2018</a:t>
            </a:fld>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812908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tx2"/>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4DD5A31-3632-B34C-9E46-F4FC1D3A153E}" type="datetime3">
              <a:rPr lang="en-US" smtClean="0"/>
              <a:t>5 September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9632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bg1"/>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49098B3-C054-B547-A5EC-409519CD1C19}"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0095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1800"/>
            </a:lvl1pPr>
            <a:lvl2pPr marL="338328" indent="0">
              <a:spcBef>
                <a:spcPts val="0"/>
              </a:spcBef>
              <a:buNone/>
              <a:defRPr sz="1800"/>
            </a:lvl2pPr>
            <a:lvl3pPr marL="685800" indent="0">
              <a:spcBef>
                <a:spcPts val="0"/>
              </a:spcBef>
              <a:buNone/>
              <a:defRPr sz="1800"/>
            </a:lvl3pPr>
            <a:lvl4pPr marL="1024128" indent="0">
              <a:spcBef>
                <a:spcPts val="0"/>
              </a:spcBef>
              <a:buNone/>
              <a:defRPr sz="1800"/>
            </a:lvl4pPr>
            <a:lvl5pPr marL="1371600" indent="0">
              <a:spcBef>
                <a:spcPts val="0"/>
              </a:spcBef>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78193117-1AAA-C145-B8CB-C8B0DE5DFF43}" type="datetime3">
              <a:rPr lang="en-US" smtClean="0"/>
              <a:t>5 September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139638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1800">
                <a:solidFill>
                  <a:schemeClr val="bg1"/>
                </a:solidFill>
              </a:defRPr>
            </a:lvl1pPr>
            <a:lvl2pPr marL="338328" indent="0">
              <a:spcBef>
                <a:spcPts val="0"/>
              </a:spcBef>
              <a:buNone/>
              <a:defRPr sz="1800">
                <a:solidFill>
                  <a:schemeClr val="bg1"/>
                </a:solidFill>
              </a:defRPr>
            </a:lvl2pPr>
            <a:lvl3pPr marL="685800" indent="0">
              <a:spcBef>
                <a:spcPts val="0"/>
              </a:spcBef>
              <a:buNone/>
              <a:defRPr sz="1800">
                <a:solidFill>
                  <a:schemeClr val="bg1"/>
                </a:solidFill>
              </a:defRPr>
            </a:lvl3pPr>
            <a:lvl4pPr marL="1024128" indent="0">
              <a:spcBef>
                <a:spcPts val="0"/>
              </a:spcBef>
              <a:buNone/>
              <a:defRPr sz="1800">
                <a:solidFill>
                  <a:schemeClr val="bg1"/>
                </a:solidFill>
              </a:defRPr>
            </a:lvl4pPr>
            <a:lvl5pPr marL="1371600" indent="0">
              <a:spcBef>
                <a:spcPts val="0"/>
              </a:spcBef>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28107E97-1259-3443-B559-D35BE5D72356}"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88976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98A84313-7A95-084F-90A8-25D22676E378}" type="datetime3">
              <a:rPr lang="en-US" smtClean="0"/>
              <a:t>5 September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35639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AC83848-4BCA-844F-9882-6E2DDCE84FE8}"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924255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F4903E5-8422-2D46-89AD-EA48D1414F55}" type="datetime3">
              <a:rPr lang="en-US" smtClean="0"/>
              <a:t>5 September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74200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C3E3CB-1F76-994D-AACC-8093D340B5AE}"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19714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08037"/>
            <a:ext cx="8229600" cy="727425"/>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821847"/>
            <a:ext cx="8229600" cy="361806"/>
          </a:xfrm>
        </p:spPr>
        <p:txBody>
          <a:bodyPr>
            <a:normAutofit/>
          </a:bodyPr>
          <a:lstStyle>
            <a:lvl1pPr marL="0" indent="0">
              <a:buNone/>
              <a:defRPr sz="1400" b="1" i="0" cap="all" spc="50" baseline="0">
                <a:solidFill>
                  <a:schemeClr val="bg1"/>
                </a:solidFill>
                <a:latin typeface="Avenir Heavy" panose="02000503020000020003"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457200" y="2935462"/>
            <a:ext cx="8229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82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AD1CB74F-FE79-1A45-8710-2BD3A7D8E44E}" type="datetime3">
              <a:rPr lang="en-US" smtClean="0"/>
              <a:t>5 September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507926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82CAB48B-DAC7-0D4F-8BA1-5046F1014A7D}"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939946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36308B8-2FA4-7842-B3E5-53FA84F19DA6}" type="datetime3">
              <a:rPr lang="en-US" smtClean="0"/>
              <a:t>5 September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lvl1pPr>
            <a:lvl2pPr marL="338328" indent="0">
              <a:buNone/>
              <a:defRPr sz="1600"/>
            </a:lvl2pPr>
            <a:lvl3pPr marL="685800" indent="0">
              <a:buNone/>
              <a:defRPr sz="1600"/>
            </a:lvl3pPr>
            <a:lvl4pPr marL="1024128" indent="0">
              <a:buNone/>
              <a:defRPr sz="1600"/>
            </a:lvl4pPr>
            <a:lvl5pPr marL="13716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218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19D83D04-1D5A-5D4D-9727-9379A1D7954E}"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solidFill>
                  <a:schemeClr val="bg1"/>
                </a:solidFill>
              </a:defRPr>
            </a:lvl1pPr>
            <a:lvl2pPr marL="338328" indent="0">
              <a:buNone/>
              <a:defRPr sz="1600">
                <a:solidFill>
                  <a:schemeClr val="bg1"/>
                </a:solidFill>
              </a:defRPr>
            </a:lvl2pPr>
            <a:lvl3pPr marL="685800" indent="0">
              <a:buNone/>
              <a:defRPr sz="1600">
                <a:solidFill>
                  <a:schemeClr val="bg1"/>
                </a:solidFill>
              </a:defRPr>
            </a:lvl3pPr>
            <a:lvl4pPr marL="1024128" indent="0">
              <a:buNone/>
              <a:defRPr sz="1600">
                <a:solidFill>
                  <a:schemeClr val="bg1"/>
                </a:solidFill>
              </a:defRPr>
            </a:lvl4pPr>
            <a:lvl5pPr marL="137160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4615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fld id="{E8E88E0C-9E8E-7A48-BBCF-3D650AFE8784}" type="datetime3">
              <a:rPr lang="en-US" smtClean="0"/>
              <a:t>5 September 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62688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96F03584-8276-1444-99C1-D49BE5D75F4B}" type="datetime3">
              <a:rPr lang="en-US" smtClean="0"/>
              <a:t>5 September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7070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5791200" y="0"/>
            <a:ext cx="3352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4994476"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F1548669-3537-3D48-AEC6-69BEEF4918CE}" type="datetime3">
              <a:rPr lang="en-US" smtClean="0"/>
              <a:t>5 September 2018</a:t>
            </a:fld>
            <a:endParaRPr lang="en-US"/>
          </a:p>
        </p:txBody>
      </p:sp>
      <p:sp>
        <p:nvSpPr>
          <p:cNvPr id="6" name="Footer Placeholder 5"/>
          <p:cNvSpPr>
            <a:spLocks noGrp="1"/>
          </p:cNvSpPr>
          <p:nvPr>
            <p:ph type="ftr" sz="quarter" idx="11"/>
          </p:nvPr>
        </p:nvSpPr>
        <p:spPr>
          <a:xfrm>
            <a:off x="3048000" y="4767263"/>
            <a:ext cx="2403676"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4994476"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4994476"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096000" y="514350"/>
            <a:ext cx="2590799" cy="4114800"/>
          </a:xfrm>
        </p:spPr>
        <p:txBody>
          <a:bodyPr anchor="ctr"/>
          <a:lstStyle>
            <a:lvl1pPr marL="0" indent="0" algn="l">
              <a:buNone/>
              <a:defRPr>
                <a:solidFill>
                  <a:schemeClr val="bg1"/>
                </a:solidFill>
              </a:defRPr>
            </a:lvl1pPr>
            <a:lvl2pPr marL="338328" indent="0" algn="l">
              <a:buNone/>
              <a:defRPr>
                <a:solidFill>
                  <a:schemeClr val="bg1"/>
                </a:solidFill>
              </a:defRPr>
            </a:lvl2pPr>
            <a:lvl3pPr marL="685800" indent="0" algn="l">
              <a:buNone/>
              <a:defRPr>
                <a:solidFill>
                  <a:schemeClr val="bg1"/>
                </a:solidFill>
              </a:defRPr>
            </a:lvl3pPr>
            <a:lvl4pPr marL="1024128" indent="0" algn="l">
              <a:buNone/>
              <a:defRPr>
                <a:solidFill>
                  <a:schemeClr val="bg1"/>
                </a:solidFill>
              </a:defRPr>
            </a:lvl4pPr>
            <a:lvl5pPr marL="1371600" indent="0" algn="l">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05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724400" y="0"/>
            <a:ext cx="44196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565890D-C554-0B45-A214-73986C52D38E}" type="datetime3">
              <a:rPr lang="en-US" smtClean="0"/>
              <a:t>5 September 2018</a:t>
            </a:fld>
            <a:endParaRPr lang="en-US"/>
          </a:p>
        </p:txBody>
      </p:sp>
      <p:sp>
        <p:nvSpPr>
          <p:cNvPr id="6" name="Footer Placeholder 5"/>
          <p:cNvSpPr>
            <a:spLocks noGrp="1"/>
          </p:cNvSpPr>
          <p:nvPr>
            <p:ph type="ftr" sz="quarter" idx="11"/>
          </p:nvPr>
        </p:nvSpPr>
        <p:spPr>
          <a:xfrm>
            <a:off x="2514600" y="4767263"/>
            <a:ext cx="1905000"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5069710" y="514350"/>
            <a:ext cx="3617089"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82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3352800" y="0"/>
            <a:ext cx="57912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6226F000-0323-5D40-A73A-AFCE231EA21C}" type="datetime3">
              <a:rPr lang="en-US" smtClean="0"/>
              <a:t>5 September 2018</a:t>
            </a:fld>
            <a:endParaRPr lang="en-US"/>
          </a:p>
        </p:txBody>
      </p:sp>
      <p:sp>
        <p:nvSpPr>
          <p:cNvPr id="6" name="Footer Placeholder 5"/>
          <p:cNvSpPr>
            <a:spLocks noGrp="1"/>
          </p:cNvSpPr>
          <p:nvPr>
            <p:ph type="ftr" sz="quarter" idx="11"/>
          </p:nvPr>
        </p:nvSpPr>
        <p:spPr>
          <a:xfrm>
            <a:off x="3692324" y="4767263"/>
            <a:ext cx="2403676" cy="273844"/>
          </a:xfrm>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3692324" y="514350"/>
            <a:ext cx="4994475"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457200" y="514350"/>
            <a:ext cx="2571750" cy="647700"/>
          </a:xfrm>
        </p:spPr>
        <p:txBody>
          <a:bodyPr anchor="t">
            <a:noAutofit/>
          </a:bodyPr>
          <a:lstStyle>
            <a:lvl1pPr>
              <a:defRPr sz="2800"/>
            </a:lvl1pPr>
          </a:lstStyle>
          <a:p>
            <a:r>
              <a:rPr lang="en-US"/>
              <a:t>Click to edit Master title style</a:t>
            </a:r>
            <a:endParaRPr lang="en-US" dirty="0"/>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457200" y="1276350"/>
            <a:ext cx="2571750" cy="3352799"/>
          </a:xfrm>
        </p:spPr>
        <p:txBody>
          <a:bodyPr>
            <a:noAutofit/>
          </a:bodyPr>
          <a:lstStyle>
            <a:lvl1pPr marL="0" indent="0">
              <a:buNone/>
              <a:defRPr sz="1400"/>
            </a:lvl1pPr>
            <a:lvl2pPr marL="338328" indent="0">
              <a:buNone/>
              <a:defRPr sz="1400"/>
            </a:lvl2pPr>
            <a:lvl3pPr marL="685800" indent="0">
              <a:buNone/>
              <a:defRPr sz="1400"/>
            </a:lvl3pPr>
            <a:lvl4pPr marL="1024128" indent="0">
              <a:buNone/>
              <a:defRPr sz="1400"/>
            </a:lvl4pPr>
            <a:lvl5pPr marL="13716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285078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p>
            <a:fld id="{91641FC7-B538-F548-80EB-C6718C1A7D14}" type="datetime3">
              <a:rPr lang="en-US" smtClean="0"/>
              <a:t>5 September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Tree>
    <p:extLst>
      <p:ext uri="{BB962C8B-B14F-4D97-AF65-F5344CB8AC3E}">
        <p14:creationId xmlns:p14="http://schemas.microsoft.com/office/powerpoint/2010/main" val="58675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0" y="4584"/>
            <a:ext cx="9144000" cy="5134332"/>
          </a:xfrm>
          <a:prstGeom prst="rect">
            <a:avLst/>
          </a:prstGeom>
        </p:spPr>
      </p:pic>
      <p:sp>
        <p:nvSpPr>
          <p:cNvPr id="2" name="Title 1"/>
          <p:cNvSpPr>
            <a:spLocks noGrp="1"/>
          </p:cNvSpPr>
          <p:nvPr>
            <p:ph type="title"/>
          </p:nvPr>
        </p:nvSpPr>
        <p:spPr>
          <a:xfrm>
            <a:off x="457200" y="1276350"/>
            <a:ext cx="7543800" cy="1659112"/>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71D1D59-DAF4-234F-B337-E721F80E8FC6}" type="datetime3">
              <a:rPr lang="en-US" smtClean="0"/>
              <a:t>5 September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457200" y="2971975"/>
            <a:ext cx="7543800" cy="502745"/>
          </a:xfrm>
        </p:spPr>
        <p:txBody>
          <a:bodyPr/>
          <a:lstStyle>
            <a:lvl1pPr marL="0" indent="0">
              <a:buNone/>
              <a:defRPr>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17186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F2BE8D8B-9FB4-8D42-BC0F-E1F202DF91B0}" type="datetime3">
              <a:rPr lang="en-US" smtClean="0"/>
              <a:t>5 September 2018</a:t>
            </a:fld>
            <a:endParaRPr lang="en-US" dirty="0"/>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205038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199081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324FA9-DA9E-7640-8A4A-32800FF2288F}" type="datetime3">
              <a:rPr lang="en-US" smtClean="0"/>
              <a:t>5 September 2018</a:t>
            </a:fld>
            <a:endParaRPr lang="en-US" dirty="0"/>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solidFill>
                  <a:schemeClr val="bg1"/>
                </a:solidFill>
              </a:defRPr>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4257765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2359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F8FB4D2-D8B1-854E-8E32-7E50F3EA39D2}" type="datetime3">
              <a:rPr lang="en-US" smtClean="0"/>
              <a:t>5 September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3304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3945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7DAA066-01CA-5D48-9C48-947C8A66608E}" type="datetime3">
              <a:rPr lang="en-US" smtClean="0"/>
              <a:t>5 September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575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14350"/>
            <a:ext cx="7543800" cy="62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76350"/>
            <a:ext cx="7543800" cy="3352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2"/>
                </a:solidFill>
                <a:latin typeface="Avenir" panose="02000503020000020003" pitchFamily="2" charset="0"/>
              </a:defRPr>
            </a:lvl1pPr>
          </a:lstStyle>
          <a:p>
            <a:endParaRPr lang="en-US" dirty="0"/>
          </a:p>
        </p:txBody>
      </p:sp>
      <p:sp>
        <p:nvSpPr>
          <p:cNvPr id="6" name="Slide Number Placeholder 5"/>
          <p:cNvSpPr>
            <a:spLocks noGrp="1"/>
          </p:cNvSpPr>
          <p:nvPr>
            <p:ph type="sldNum" sz="quarter" idx="4"/>
          </p:nvPr>
        </p:nvSpPr>
        <p:spPr>
          <a:xfrm>
            <a:off x="8001000" y="4767263"/>
            <a:ext cx="685800" cy="273844"/>
          </a:xfrm>
          <a:prstGeom prst="rect">
            <a:avLst/>
          </a:prstGeom>
        </p:spPr>
        <p:txBody>
          <a:bodyPr vert="horz" lIns="91440" tIns="45720" rIns="91440" bIns="45720" rtlCol="0" anchor="ctr"/>
          <a:lstStyle>
            <a:lvl1pPr algn="r">
              <a:defRPr sz="900">
                <a:solidFill>
                  <a:schemeClr val="bg2"/>
                </a:solidFill>
                <a:latin typeface="Avenir" panose="02000503020000020003" pitchFamily="2" charset="0"/>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421468688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73" r:id="rId4"/>
    <p:sldLayoutId id="2147483674" r:id="rId5"/>
    <p:sldLayoutId id="2147483662" r:id="rId6"/>
    <p:sldLayoutId id="2147483685" r:id="rId7"/>
    <p:sldLayoutId id="2147483664" r:id="rId8"/>
    <p:sldLayoutId id="2147483686" r:id="rId9"/>
    <p:sldLayoutId id="2147483678" r:id="rId10"/>
    <p:sldLayoutId id="2147483687" r:id="rId11"/>
    <p:sldLayoutId id="2147483675" r:id="rId12"/>
    <p:sldLayoutId id="2147483688" r:id="rId13"/>
    <p:sldLayoutId id="2147483676" r:id="rId14"/>
    <p:sldLayoutId id="2147483689" r:id="rId15"/>
    <p:sldLayoutId id="2147483677" r:id="rId16"/>
    <p:sldLayoutId id="2147483690" r:id="rId17"/>
    <p:sldLayoutId id="2147483679" r:id="rId18"/>
    <p:sldLayoutId id="2147483694" r:id="rId19"/>
    <p:sldLayoutId id="2147483680" r:id="rId20"/>
    <p:sldLayoutId id="2147483693" r:id="rId21"/>
    <p:sldLayoutId id="2147483668" r:id="rId22"/>
    <p:sldLayoutId id="2147483692" r:id="rId23"/>
    <p:sldLayoutId id="2147483681" r:id="rId24"/>
    <p:sldLayoutId id="2147483691" r:id="rId25"/>
    <p:sldLayoutId id="2147483684" r:id="rId26"/>
    <p:sldLayoutId id="2147483683" r:id="rId27"/>
    <p:sldLayoutId id="2147483682" r:id="rId28"/>
    <p:sldLayoutId id="2147483667" r:id="rId29"/>
    <p:sldLayoutId id="2147483695" r:id="rId30"/>
  </p:sldLayoutIdLst>
  <p:hf hdr="0"/>
  <p:txStyles>
    <p:titleStyle>
      <a:lvl1pPr algn="l" defTabSz="685800" rtl="0" eaLnBrk="1" latinLnBrk="0" hangingPunct="1">
        <a:lnSpc>
          <a:spcPct val="100000"/>
        </a:lnSpc>
        <a:spcBef>
          <a:spcPct val="0"/>
        </a:spcBef>
        <a:buNone/>
        <a:defRPr sz="2800" b="1" i="0" kern="1200">
          <a:solidFill>
            <a:schemeClr val="accent1"/>
          </a:solidFill>
          <a:latin typeface="Avenir Heavy" panose="02000503020000020003" pitchFamily="2" charset="0"/>
          <a:ea typeface="+mj-ea"/>
          <a:cs typeface="+mj-cs"/>
        </a:defRPr>
      </a:lvl1pPr>
    </p:titleStyle>
    <p:body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8" userDrawn="1">
          <p15:clr>
            <a:srgbClr val="F26B43"/>
          </p15:clr>
        </p15:guide>
        <p15:guide id="4" pos="5472" userDrawn="1">
          <p15:clr>
            <a:srgbClr val="F26B43"/>
          </p15:clr>
        </p15:guide>
        <p15:guide id="5" pos="720" userDrawn="1">
          <p15:clr>
            <a:srgbClr val="F26B43"/>
          </p15:clr>
        </p15:guide>
        <p15:guide id="6" pos="5040" userDrawn="1">
          <p15:clr>
            <a:srgbClr val="F26B43"/>
          </p15:clr>
        </p15:guide>
        <p15:guide id="7" orient="horz" pos="156" userDrawn="1">
          <p15:clr>
            <a:srgbClr val="F26B43"/>
          </p15:clr>
        </p15:guide>
        <p15:guide id="8" orient="horz" pos="324" userDrawn="1">
          <p15:clr>
            <a:srgbClr val="F26B43"/>
          </p15:clr>
        </p15:guide>
        <p15:guide id="9" orient="horz" pos="732" userDrawn="1">
          <p15:clr>
            <a:srgbClr val="F26B43"/>
          </p15:clr>
        </p15:guide>
        <p15:guide id="10" orient="horz" pos="804" userDrawn="1">
          <p15:clr>
            <a:srgbClr val="F26B43"/>
          </p15:clr>
        </p15:guide>
        <p15:guide id="11" orient="horz" pos="2916" userDrawn="1">
          <p15:clr>
            <a:srgbClr val="F26B43"/>
          </p15:clr>
        </p15:guide>
        <p15:guide id="12" pos="2016" userDrawn="1">
          <p15:clr>
            <a:srgbClr val="F26B43"/>
          </p15:clr>
        </p15:guide>
        <p15:guide id="13" pos="3744" userDrawn="1">
          <p15:clr>
            <a:srgbClr val="F26B43"/>
          </p15:clr>
        </p15:guide>
        <p15:guide id="14" pos="2976" userDrawn="1">
          <p15:clr>
            <a:srgbClr val="F26B43"/>
          </p15:clr>
        </p15:guide>
        <p15:guide id="15" pos="2784" userDrawn="1">
          <p15:clr>
            <a:srgbClr val="F26B43"/>
          </p15:clr>
        </p15:guide>
        <p15:guide id="16" pos="3840" userDrawn="1">
          <p15:clr>
            <a:srgbClr val="F26B43"/>
          </p15:clr>
        </p15:guide>
        <p15:guide id="17" pos="3648" userDrawn="1">
          <p15:clr>
            <a:srgbClr val="F26B43"/>
          </p15:clr>
        </p15:guide>
        <p15:guide id="18" pos="2112" userDrawn="1">
          <p15:clr>
            <a:srgbClr val="F26B43"/>
          </p15:clr>
        </p15:guide>
        <p15:guide id="19" pos="19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User Research Summary</a:t>
            </a:r>
          </a:p>
        </p:txBody>
      </p:sp>
      <p:sp>
        <p:nvSpPr>
          <p:cNvPr id="3" name="Subtitle 2"/>
          <p:cNvSpPr>
            <a:spLocks noGrp="1"/>
          </p:cNvSpPr>
          <p:nvPr>
            <p:ph type="subTitle" idx="1"/>
          </p:nvPr>
        </p:nvSpPr>
        <p:spPr>
          <a:xfrm>
            <a:off x="1143000" y="3409950"/>
            <a:ext cx="6858000" cy="1219200"/>
          </a:xfrm>
        </p:spPr>
        <p:txBody>
          <a:bodyPr>
            <a:normAutofit/>
          </a:bodyPr>
          <a:lstStyle/>
          <a:p>
            <a:r>
              <a:rPr lang="en-US" dirty="0"/>
              <a:t>Prepared by the Digital Service at Veterans Affairs (DSVA)</a:t>
            </a:r>
          </a:p>
          <a:p>
            <a:r>
              <a:rPr lang="en-US" dirty="0"/>
              <a:t>Prepared for and presented to the VA Web Brand Consolidation Working Group</a:t>
            </a:r>
          </a:p>
          <a:p>
            <a:endParaRPr lang="en-US" dirty="0"/>
          </a:p>
          <a:p>
            <a:r>
              <a:rPr lang="en-US" dirty="0"/>
              <a:t>September 6, 2018</a:t>
            </a:r>
          </a:p>
        </p:txBody>
      </p:sp>
    </p:spTree>
    <p:extLst>
      <p:ext uri="{BB962C8B-B14F-4D97-AF65-F5344CB8AC3E}">
        <p14:creationId xmlns:p14="http://schemas.microsoft.com/office/powerpoint/2010/main" val="392080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10</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spTree>
    <p:extLst>
      <p:ext uri="{BB962C8B-B14F-4D97-AF65-F5344CB8AC3E}">
        <p14:creationId xmlns:p14="http://schemas.microsoft.com/office/powerpoint/2010/main" val="6949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content worked better than others</a:t>
            </a:r>
          </a:p>
        </p:txBody>
      </p:sp>
      <p:sp>
        <p:nvSpPr>
          <p:cNvPr id="3" name="Content Placeholder 2"/>
          <p:cNvSpPr>
            <a:spLocks noGrp="1"/>
          </p:cNvSpPr>
          <p:nvPr>
            <p:ph sz="half" idx="1"/>
          </p:nvPr>
        </p:nvSpPr>
        <p:spPr>
          <a:xfrm>
            <a:off x="457200" y="1410890"/>
            <a:ext cx="2743200" cy="3198020"/>
          </a:xfrm>
        </p:spPr>
        <p:txBody>
          <a:bodyPr/>
          <a:lstStyle/>
          <a:p>
            <a:pPr marL="171450" indent="-171450">
              <a:buFont typeface="Wingdings" charset="2"/>
              <a:buChar char="ü"/>
            </a:pPr>
            <a:r>
              <a:rPr lang="en-US" sz="1100" dirty="0">
                <a:solidFill>
                  <a:srgbClr val="00B050"/>
                </a:solidFill>
              </a:rPr>
              <a:t>Health Care Application Process</a:t>
            </a:r>
          </a:p>
          <a:p>
            <a:pPr marL="171450" indent="-171450">
              <a:buFont typeface="Wingdings" charset="2"/>
              <a:buChar char="ü"/>
            </a:pPr>
            <a:r>
              <a:rPr lang="en-US" sz="1100" dirty="0">
                <a:solidFill>
                  <a:srgbClr val="00B050"/>
                </a:solidFill>
              </a:rPr>
              <a:t>Health Care Eligibility</a:t>
            </a:r>
          </a:p>
          <a:p>
            <a:pPr marL="171450" indent="-171450">
              <a:buFont typeface="Wingdings" charset="2"/>
              <a:buChar char="ü"/>
            </a:pPr>
            <a:r>
              <a:rPr lang="en-US" sz="1100" dirty="0">
                <a:solidFill>
                  <a:srgbClr val="00B050"/>
                </a:solidFill>
              </a:rPr>
              <a:t>Apply Now for Health Care</a:t>
            </a:r>
          </a:p>
          <a:p>
            <a:pPr marL="171450" indent="-171450">
              <a:buFont typeface="Wingdings" charset="2"/>
              <a:buChar char="ü"/>
            </a:pPr>
            <a:r>
              <a:rPr lang="en-US" sz="1100" dirty="0">
                <a:solidFill>
                  <a:srgbClr val="00B050"/>
                </a:solidFill>
              </a:rPr>
              <a:t>Disability Compensation Eligibility</a:t>
            </a:r>
          </a:p>
          <a:p>
            <a:pPr marL="171450" indent="-171450">
              <a:buFont typeface="Wingdings" charset="2"/>
              <a:buChar char="ü"/>
            </a:pPr>
            <a:r>
              <a:rPr lang="en-US" sz="1100" dirty="0">
                <a:solidFill>
                  <a:srgbClr val="00B050"/>
                </a:solidFill>
              </a:rPr>
              <a:t>Disability Compensation Application Process</a:t>
            </a:r>
          </a:p>
          <a:p>
            <a:pPr marL="171450" indent="-171450">
              <a:buFont typeface="Wingdings" charset="2"/>
              <a:buChar char="ü"/>
            </a:pPr>
            <a:r>
              <a:rPr lang="en-US" sz="1100" dirty="0">
                <a:solidFill>
                  <a:srgbClr val="00B050"/>
                </a:solidFill>
              </a:rPr>
              <a:t>Apply Now for Disability Compensation</a:t>
            </a:r>
          </a:p>
          <a:p>
            <a:pPr marL="171450" indent="-171450">
              <a:buFont typeface="Courier New" charset="0"/>
              <a:buChar char="o"/>
            </a:pPr>
            <a:r>
              <a:rPr lang="en-US" sz="1100" dirty="0">
                <a:solidFill>
                  <a:srgbClr val="FFC000"/>
                </a:solidFill>
              </a:rPr>
              <a:t>Apply for Printed Veteran ID Card</a:t>
            </a:r>
          </a:p>
          <a:p>
            <a:endParaRPr lang="en-US" sz="1100" dirty="0">
              <a:solidFill>
                <a:srgbClr val="00B050"/>
              </a:solidFill>
            </a:endParaRPr>
          </a:p>
          <a:p>
            <a:endParaRPr lang="en-US" sz="1100" dirty="0"/>
          </a:p>
          <a:p>
            <a:endParaRPr lang="en-US" sz="1100"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11</a:t>
            </a:fld>
            <a:endParaRPr lang="en-US"/>
          </a:p>
        </p:txBody>
      </p:sp>
      <p:sp>
        <p:nvSpPr>
          <p:cNvPr id="7" name="Content Placeholder 6"/>
          <p:cNvSpPr>
            <a:spLocks noGrp="1"/>
          </p:cNvSpPr>
          <p:nvPr>
            <p:ph sz="half" idx="14"/>
          </p:nvPr>
        </p:nvSpPr>
        <p:spPr>
          <a:xfrm>
            <a:off x="3200400" y="1410890"/>
            <a:ext cx="2743200" cy="3198020"/>
          </a:xfrm>
        </p:spPr>
        <p:txBody>
          <a:bodyPr/>
          <a:lstStyle/>
          <a:p>
            <a:pPr marL="171450" indent="-171450">
              <a:buFont typeface="Wingdings" charset="2"/>
              <a:buChar char="ü"/>
            </a:pPr>
            <a:r>
              <a:rPr lang="en-US" sz="1100" dirty="0">
                <a:solidFill>
                  <a:srgbClr val="00B050"/>
                </a:solidFill>
              </a:rPr>
              <a:t>Refill, Track, and Manage Your Prescriptions</a:t>
            </a:r>
          </a:p>
          <a:p>
            <a:pPr marL="171450" indent="-171450">
              <a:buFont typeface="Wingdings" charset="2"/>
              <a:buChar char="ü"/>
            </a:pPr>
            <a:r>
              <a:rPr lang="en-US" sz="1100" dirty="0">
                <a:solidFill>
                  <a:srgbClr val="00B050"/>
                </a:solidFill>
              </a:rPr>
              <a:t>Message Your Health Care Team</a:t>
            </a:r>
          </a:p>
          <a:p>
            <a:pPr marL="171450" indent="-171450">
              <a:buFont typeface="Wingdings" charset="2"/>
              <a:buChar char="ü"/>
            </a:pPr>
            <a:r>
              <a:rPr lang="en-US" sz="1100" dirty="0">
                <a:solidFill>
                  <a:srgbClr val="00B050"/>
                </a:solidFill>
              </a:rPr>
              <a:t>Schedule a VA Appointment</a:t>
            </a:r>
          </a:p>
          <a:p>
            <a:pPr marL="171450" indent="-171450">
              <a:buFont typeface="Wingdings" charset="2"/>
              <a:buChar char="ü"/>
            </a:pPr>
            <a:r>
              <a:rPr lang="en-US" sz="1100" dirty="0">
                <a:solidFill>
                  <a:srgbClr val="00B050"/>
                </a:solidFill>
              </a:rPr>
              <a:t>Get Your VA Health Records</a:t>
            </a:r>
          </a:p>
          <a:p>
            <a:pPr marL="171450" indent="-171450">
              <a:buFont typeface="Wingdings" charset="2"/>
              <a:buChar char="ü"/>
            </a:pPr>
            <a:r>
              <a:rPr lang="en-US" sz="1100" dirty="0">
                <a:solidFill>
                  <a:srgbClr val="00B050"/>
                </a:solidFill>
              </a:rPr>
              <a:t>Track Your Claims and Appeals</a:t>
            </a:r>
          </a:p>
          <a:p>
            <a:pPr marL="171450" indent="-171450">
              <a:buFont typeface="Helvetica" charset="0"/>
              <a:buChar char="ⅹ"/>
            </a:pPr>
            <a:r>
              <a:rPr lang="en-US" sz="1100" dirty="0">
                <a:solidFill>
                  <a:srgbClr val="FF0000"/>
                </a:solidFill>
              </a:rPr>
              <a:t>Check Post-9/11 GI Bill Benefits</a:t>
            </a:r>
          </a:p>
          <a:p>
            <a:pPr marL="171450" indent="-171450">
              <a:buFont typeface="Helvetica" charset="0"/>
              <a:buChar char="ⅹ"/>
            </a:pPr>
            <a:r>
              <a:rPr lang="en-US" sz="1100" dirty="0">
                <a:solidFill>
                  <a:srgbClr val="FF0000"/>
                </a:solidFill>
              </a:rPr>
              <a:t>Request your Military Personnel File (DD-214)</a:t>
            </a:r>
          </a:p>
        </p:txBody>
      </p:sp>
      <p:sp>
        <p:nvSpPr>
          <p:cNvPr id="8" name="Content Placeholder 7"/>
          <p:cNvSpPr>
            <a:spLocks noGrp="1"/>
          </p:cNvSpPr>
          <p:nvPr>
            <p:ph sz="half" idx="15"/>
          </p:nvPr>
        </p:nvSpPr>
        <p:spPr>
          <a:xfrm>
            <a:off x="5943600" y="1410890"/>
            <a:ext cx="2743200" cy="3198020"/>
          </a:xfrm>
        </p:spPr>
        <p:txBody>
          <a:bodyPr/>
          <a:lstStyle/>
          <a:p>
            <a:pPr marL="171450" indent="-171450">
              <a:buFont typeface="Courier New" charset="0"/>
              <a:buChar char="o"/>
            </a:pPr>
            <a:r>
              <a:rPr lang="en-US" sz="1100" dirty="0">
                <a:solidFill>
                  <a:srgbClr val="FFC000"/>
                </a:solidFill>
              </a:rPr>
              <a:t>Health Needs and Conditions</a:t>
            </a:r>
          </a:p>
          <a:p>
            <a:pPr marL="171450" indent="-171450">
              <a:buFont typeface="Courier New" charset="0"/>
              <a:buChar char="o"/>
            </a:pPr>
            <a:r>
              <a:rPr lang="en-US" sz="1100" dirty="0">
                <a:solidFill>
                  <a:srgbClr val="FFC000"/>
                </a:solidFill>
              </a:rPr>
              <a:t>Disability Ratings Appeals Process</a:t>
            </a:r>
          </a:p>
          <a:p>
            <a:pPr marL="171450" indent="-171450">
              <a:buFont typeface="Courier New" charset="0"/>
              <a:buChar char="o"/>
            </a:pPr>
            <a:r>
              <a:rPr lang="en-US" sz="1100" dirty="0">
                <a:solidFill>
                  <a:srgbClr val="FFC000"/>
                </a:solidFill>
              </a:rPr>
              <a:t>Compare GI Bill Benefits</a:t>
            </a:r>
          </a:p>
          <a:p>
            <a:pPr marL="171450" indent="-171450">
              <a:buFont typeface="Wingdings" charset="2"/>
              <a:buChar char="ü"/>
            </a:pPr>
            <a:r>
              <a:rPr lang="en-US" sz="1100" dirty="0">
                <a:solidFill>
                  <a:srgbClr val="00B050"/>
                </a:solidFill>
              </a:rPr>
              <a:t>Veterans Pension Rates</a:t>
            </a:r>
          </a:p>
          <a:p>
            <a:pPr marL="171450" indent="-171450">
              <a:buFont typeface="Courier New" charset="0"/>
              <a:buChar char="o"/>
            </a:pPr>
            <a:r>
              <a:rPr lang="en-US" sz="1100" dirty="0">
                <a:solidFill>
                  <a:srgbClr val="FFC000"/>
                </a:solidFill>
              </a:rPr>
              <a:t>Plan a Burial</a:t>
            </a:r>
          </a:p>
          <a:p>
            <a:pPr marL="171450" indent="-171450">
              <a:buFont typeface="Courier New" charset="0"/>
              <a:buChar char="o"/>
            </a:pPr>
            <a:r>
              <a:rPr lang="en-US" sz="1100" dirty="0">
                <a:solidFill>
                  <a:srgbClr val="FFC000"/>
                </a:solidFill>
              </a:rPr>
              <a:t>Home Loans</a:t>
            </a:r>
          </a:p>
        </p:txBody>
      </p:sp>
      <p:sp>
        <p:nvSpPr>
          <p:cNvPr id="9" name="Content Placeholder 8"/>
          <p:cNvSpPr>
            <a:spLocks noGrp="1"/>
          </p:cNvSpPr>
          <p:nvPr>
            <p:ph idx="16"/>
          </p:nvPr>
        </p:nvSpPr>
        <p:spPr>
          <a:xfrm>
            <a:off x="457200" y="1047750"/>
            <a:ext cx="2743200" cy="448278"/>
          </a:xfrm>
        </p:spPr>
        <p:txBody>
          <a:bodyPr>
            <a:normAutofit/>
          </a:bodyPr>
          <a:lstStyle/>
          <a:p>
            <a:pPr algn="ctr"/>
            <a:r>
              <a:rPr lang="en-US" b="1" dirty="0"/>
              <a:t>Explore &amp; Apply</a:t>
            </a:r>
          </a:p>
        </p:txBody>
      </p:sp>
      <p:sp>
        <p:nvSpPr>
          <p:cNvPr id="10" name="Text Placeholder 9"/>
          <p:cNvSpPr>
            <a:spLocks noGrp="1"/>
          </p:cNvSpPr>
          <p:nvPr>
            <p:ph type="body" sz="quarter" idx="13"/>
          </p:nvPr>
        </p:nvSpPr>
        <p:spPr/>
        <p:txBody>
          <a:bodyPr/>
          <a:lstStyle/>
          <a:p>
            <a:r>
              <a:rPr lang="en-US" dirty="0"/>
              <a:t>Study 2 – Benefit Lifecycle Card Sort</a:t>
            </a:r>
          </a:p>
          <a:p>
            <a:endParaRPr lang="en-US" dirty="0"/>
          </a:p>
        </p:txBody>
      </p:sp>
      <p:sp>
        <p:nvSpPr>
          <p:cNvPr id="11" name="Content Placeholder 8"/>
          <p:cNvSpPr txBox="1">
            <a:spLocks/>
          </p:cNvSpPr>
          <p:nvPr/>
        </p:nvSpPr>
        <p:spPr>
          <a:xfrm>
            <a:off x="3200400" y="1047750"/>
            <a:ext cx="2743200" cy="448278"/>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Track and Manage</a:t>
            </a:r>
          </a:p>
        </p:txBody>
      </p:sp>
      <p:sp>
        <p:nvSpPr>
          <p:cNvPr id="12" name="Content Placeholder 8"/>
          <p:cNvSpPr txBox="1">
            <a:spLocks/>
          </p:cNvSpPr>
          <p:nvPr/>
        </p:nvSpPr>
        <p:spPr>
          <a:xfrm>
            <a:off x="5943600" y="1047750"/>
            <a:ext cx="2743200" cy="448278"/>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More From VA</a:t>
            </a:r>
          </a:p>
        </p:txBody>
      </p:sp>
    </p:spTree>
    <p:extLst>
      <p:ext uri="{BB962C8B-B14F-4D97-AF65-F5344CB8AC3E}">
        <p14:creationId xmlns:p14="http://schemas.microsoft.com/office/powerpoint/2010/main" val="42055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Organizing benefits around the lifecycle makes sense to Veterans</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10000"/>
          </a:bodyPr>
          <a:lstStyle/>
          <a:p>
            <a:r>
              <a:rPr lang="en-US" b="1" dirty="0"/>
              <a:t>Explore &amp; Apply works well for the items we thought fit in that category like “Health Care Eligibility”</a:t>
            </a:r>
          </a:p>
          <a:p>
            <a:r>
              <a:rPr lang="en-US" b="1" dirty="0"/>
              <a:t>Many Track &amp; Manage cards were consistently sorted by Veterans, but other items including “Request DD-214” don’t fit</a:t>
            </a:r>
          </a:p>
          <a:p>
            <a:r>
              <a:rPr lang="en-US" b="1" dirty="0"/>
              <a:t>Several items including “Compare GI Bill Benefits” </a:t>
            </a:r>
            <a:r>
              <a:rPr lang="en-US" b="1" dirty="0" err="1"/>
              <a:t>aren</a:t>
            </a:r>
            <a:r>
              <a:rPr lang="mr-IN" b="1" dirty="0"/>
              <a:t>’</a:t>
            </a:r>
            <a:r>
              <a:rPr lang="en-US" b="1" dirty="0"/>
              <a:t>t easily placed in only one category</a:t>
            </a:r>
          </a:p>
          <a:p>
            <a:r>
              <a:rPr lang="en-US" b="1" dirty="0"/>
              <a:t>More From VA cards had the most inconsistent placement but did not distract Veterans from the benefit lifecycle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2 – Benefit Lifecycle Card Sort</a:t>
            </a:r>
          </a:p>
          <a:p>
            <a:endParaRPr lang="en-US" dirty="0"/>
          </a:p>
        </p:txBody>
      </p:sp>
      <p:sp>
        <p:nvSpPr>
          <p:cNvPr id="5" name="Slide Number Placeholder 4"/>
          <p:cNvSpPr>
            <a:spLocks noGrp="1"/>
          </p:cNvSpPr>
          <p:nvPr>
            <p:ph type="sldNum" sz="quarter" idx="12"/>
          </p:nvPr>
        </p:nvSpPr>
        <p:spPr/>
        <p:txBody>
          <a:bodyPr/>
          <a:lstStyle/>
          <a:p>
            <a:fld id="{C9F7588F-6348-F24B-A92C-146CC9ED7FC5}" type="slidenum">
              <a:rPr lang="en-US" smtClean="0"/>
              <a:t>12</a:t>
            </a:fld>
            <a:endParaRPr lang="en-US"/>
          </a:p>
        </p:txBody>
      </p:sp>
    </p:spTree>
    <p:extLst>
      <p:ext uri="{BB962C8B-B14F-4D97-AF65-F5344CB8AC3E}">
        <p14:creationId xmlns:p14="http://schemas.microsoft.com/office/powerpoint/2010/main" val="88515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13</a:t>
            </a:fld>
            <a:endParaRPr lang="en-US"/>
          </a:p>
        </p:txBody>
      </p:sp>
      <p:sp>
        <p:nvSpPr>
          <p:cNvPr id="7" name="Text Placeholder 6"/>
          <p:cNvSpPr>
            <a:spLocks noGrp="1"/>
          </p:cNvSpPr>
          <p:nvPr>
            <p:ph type="body" sz="quarter" idx="13"/>
          </p:nvPr>
        </p:nvSpPr>
        <p:spPr/>
        <p:txBody>
          <a:bodyPr/>
          <a:lstStyle/>
          <a:p>
            <a:r>
              <a:rPr lang="en-US" dirty="0"/>
              <a:t>Study 2 – Benefit Lifecycle Card Sort</a:t>
            </a:r>
          </a:p>
          <a:p>
            <a:endParaRPr lang="en-US" dirty="0"/>
          </a:p>
        </p:txBody>
      </p:sp>
      <p:sp>
        <p:nvSpPr>
          <p:cNvPr id="11" name="Title 10"/>
          <p:cNvSpPr>
            <a:spLocks noGrp="1"/>
          </p:cNvSpPr>
          <p:nvPr>
            <p:ph type="title"/>
          </p:nvPr>
        </p:nvSpPr>
        <p:spPr/>
        <p:txBody>
          <a:bodyPr>
            <a:normAutofit/>
          </a:bodyPr>
          <a:lstStyle/>
          <a:p>
            <a:r>
              <a:rPr lang="en-US" dirty="0"/>
              <a:t>What did we learn?</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learned that the benefit lifecycle can work as part of the content strategy but applying it to the content hubs will take finesse.</a:t>
            </a:r>
          </a:p>
        </p:txBody>
      </p:sp>
    </p:spTree>
    <p:extLst>
      <p:ext uri="{BB962C8B-B14F-4D97-AF65-F5344CB8AC3E}">
        <p14:creationId xmlns:p14="http://schemas.microsoft.com/office/powerpoint/2010/main" val="126633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3a – Homepage Wireframes v1</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14</a:t>
            </a:fld>
            <a:endParaRPr lang="en-US"/>
          </a:p>
        </p:txBody>
      </p:sp>
    </p:spTree>
    <p:extLst>
      <p:ext uri="{BB962C8B-B14F-4D97-AF65-F5344CB8AC3E}">
        <p14:creationId xmlns:p14="http://schemas.microsoft.com/office/powerpoint/2010/main" val="1065805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gather feedback on two homepage designs </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DC Medical Center </a:t>
            </a:r>
            <a:r>
              <a:rPr lang="mr-IN" b="1" dirty="0"/>
              <a:t>–</a:t>
            </a:r>
            <a:r>
              <a:rPr lang="en-US" b="1" dirty="0"/>
              <a:t> Women’s Clinic</a:t>
            </a:r>
          </a:p>
          <a:p>
            <a:r>
              <a:rPr lang="en-US" b="1" dirty="0"/>
              <a:t>Spoke with 10 women Veterans of varying ages and races </a:t>
            </a:r>
          </a:p>
          <a:p>
            <a:r>
              <a:rPr lang="en-US" b="1" dirty="0"/>
              <a:t>Showed them two options for a new homepage (paper wireframes)</a:t>
            </a:r>
          </a:p>
          <a:p>
            <a:r>
              <a:rPr lang="en-US" b="1" dirty="0"/>
              <a:t>Asked structured questions to gather feedback</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15</a:t>
            </a:fld>
            <a:endParaRPr lang="en-US"/>
          </a:p>
        </p:txBody>
      </p:sp>
    </p:spTree>
    <p:extLst>
      <p:ext uri="{BB962C8B-B14F-4D97-AF65-F5344CB8AC3E}">
        <p14:creationId xmlns:p14="http://schemas.microsoft.com/office/powerpoint/2010/main" val="213181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Top Tasks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16</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5041" b="29546"/>
          <a:stretch/>
        </p:blipFill>
        <p:spPr>
          <a:xfrm>
            <a:off x="977581" y="1109663"/>
            <a:ext cx="3472622" cy="365760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2 focused on the top tasks available to Veterans split between recurring “manage” and one time “apply” boxes</a:t>
            </a:r>
          </a:p>
          <a:p>
            <a:r>
              <a:rPr lang="en-US" b="1" dirty="0"/>
              <a:t>Zone 3 listed each benefit category with a simple description and CTA</a:t>
            </a:r>
          </a:p>
        </p:txBody>
      </p:sp>
    </p:spTree>
    <p:extLst>
      <p:ext uri="{BB962C8B-B14F-4D97-AF65-F5344CB8AC3E}">
        <p14:creationId xmlns:p14="http://schemas.microsoft.com/office/powerpoint/2010/main" val="2099713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Benefit Category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17</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3282" b="28280"/>
          <a:stretch/>
        </p:blipFill>
        <p:spPr>
          <a:xfrm>
            <a:off x="1038152" y="1047750"/>
            <a:ext cx="2952895" cy="365760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2 listed the top 4 benefit categories with top tasks listed under “Explore &amp; Apply” or “Track &amp; Manage”</a:t>
            </a:r>
          </a:p>
          <a:p>
            <a:r>
              <a:rPr lang="en-US" b="1" dirty="0"/>
              <a:t>Zone 3 showed the remaining benefits with lists of top tasks for each</a:t>
            </a:r>
          </a:p>
        </p:txBody>
      </p:sp>
    </p:spTree>
    <p:extLst>
      <p:ext uri="{BB962C8B-B14F-4D97-AF65-F5344CB8AC3E}">
        <p14:creationId xmlns:p14="http://schemas.microsoft.com/office/powerpoint/2010/main" val="28400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We learned that Veterans want the context of the benefit category but also quick links</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a:t>7/10 preferred “Benefit Category” design over “Top Tasks”</a:t>
            </a:r>
          </a:p>
          <a:p>
            <a:r>
              <a:rPr lang="en-US" b="1" dirty="0"/>
              <a:t>Benefit hubs were confirmed as a good organization method</a:t>
            </a:r>
          </a:p>
          <a:p>
            <a:r>
              <a:rPr lang="en-US" b="1" dirty="0"/>
              <a:t>Veterans wanted the most popular list in each benefit but were overwhelmed by the number of choices</a:t>
            </a:r>
          </a:p>
          <a:p>
            <a:r>
              <a:rPr lang="en-US" b="1" dirty="0"/>
              <a:t>Separating top tasks from benefit labels was “distracting”</a:t>
            </a:r>
          </a:p>
          <a:p>
            <a:r>
              <a:rPr lang="en-US" b="1" dirty="0"/>
              <a:t>Both designs were “clean” but “boring” and needed more images</a:t>
            </a:r>
          </a:p>
          <a:p>
            <a:r>
              <a:rPr lang="en-US" b="1" dirty="0"/>
              <a:t>Appreciation for the one-click access to top resources</a:t>
            </a:r>
          </a:p>
          <a:p>
            <a:endParaRPr lang="en-US" b="1" dirty="0"/>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18</a:t>
            </a:fld>
            <a:endParaRPr lang="en-US"/>
          </a:p>
        </p:txBody>
      </p:sp>
    </p:spTree>
    <p:extLst>
      <p:ext uri="{BB962C8B-B14F-4D97-AF65-F5344CB8AC3E}">
        <p14:creationId xmlns:p14="http://schemas.microsoft.com/office/powerpoint/2010/main" val="932251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19</a:t>
            </a:fld>
            <a:endParaRPr lang="en-US"/>
          </a:p>
        </p:txBody>
      </p:sp>
      <p:sp>
        <p:nvSpPr>
          <p:cNvPr id="7" name="Text Placeholder 6"/>
          <p:cNvSpPr>
            <a:spLocks noGrp="1"/>
          </p:cNvSpPr>
          <p:nvPr>
            <p:ph type="body" sz="quarter" idx="13"/>
          </p:nvPr>
        </p:nvSpPr>
        <p:spPr/>
        <p:txBody>
          <a:bodyPr/>
          <a:lstStyle/>
          <a:p>
            <a:r>
              <a:rPr lang="en-US" dirty="0"/>
              <a:t>Study 3a – Homepage Wireframes v1</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are updating our designs to incorporate the user feedback. These designs will go to our next round of user testing.</a:t>
            </a:r>
          </a:p>
        </p:txBody>
      </p:sp>
    </p:spTree>
    <p:extLst>
      <p:ext uri="{BB962C8B-B14F-4D97-AF65-F5344CB8AC3E}">
        <p14:creationId xmlns:p14="http://schemas.microsoft.com/office/powerpoint/2010/main" val="121614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97BD-49D0-F045-BFFC-0016C1DC56B8}"/>
              </a:ext>
            </a:extLst>
          </p:cNvPr>
          <p:cNvSpPr>
            <a:spLocks noGrp="1"/>
          </p:cNvSpPr>
          <p:nvPr>
            <p:ph type="title"/>
          </p:nvPr>
        </p:nvSpPr>
        <p:spPr/>
        <p:txBody>
          <a:bodyPr/>
          <a:lstStyle/>
          <a:p>
            <a:r>
              <a:rPr lang="en-US" dirty="0"/>
              <a:t>Outline</a:t>
            </a:r>
          </a:p>
        </p:txBody>
      </p:sp>
      <p:sp>
        <p:nvSpPr>
          <p:cNvPr id="12" name="Footer Placeholder 11">
            <a:extLst>
              <a:ext uri="{FF2B5EF4-FFF2-40B4-BE49-F238E27FC236}">
                <a16:creationId xmlns:a16="http://schemas.microsoft.com/office/drawing/2014/main" id="{90F1BE01-E78D-8D45-9FFF-919906A64658}"/>
              </a:ext>
            </a:extLst>
          </p:cNvPr>
          <p:cNvSpPr>
            <a:spLocks noGrp="1"/>
          </p:cNvSpPr>
          <p:nvPr>
            <p:ph type="ftr" sz="quarter" idx="11"/>
          </p:nvPr>
        </p:nvSpPr>
        <p:spPr/>
        <p:txBody>
          <a:bodyPr/>
          <a:lstStyle/>
          <a:p>
            <a:endParaRPr lang="en-US" dirty="0"/>
          </a:p>
        </p:txBody>
      </p:sp>
      <p:graphicFrame>
        <p:nvGraphicFramePr>
          <p:cNvPr id="9" name="Content Placeholder 8">
            <a:extLst>
              <a:ext uri="{FF2B5EF4-FFF2-40B4-BE49-F238E27FC236}">
                <a16:creationId xmlns:a16="http://schemas.microsoft.com/office/drawing/2014/main" id="{3C0D33C2-8E08-A041-AA74-D2FE0E97E71D}"/>
              </a:ext>
            </a:extLst>
          </p:cNvPr>
          <p:cNvGraphicFramePr>
            <a:graphicFrameLocks noGrp="1"/>
          </p:cNvGraphicFramePr>
          <p:nvPr>
            <p:ph sz="quarter" idx="14"/>
            <p:extLst>
              <p:ext uri="{D42A27DB-BD31-4B8C-83A1-F6EECF244321}">
                <p14:modId xmlns:p14="http://schemas.microsoft.com/office/powerpoint/2010/main" val="632417777"/>
              </p:ext>
            </p:extLst>
          </p:nvPr>
        </p:nvGraphicFramePr>
        <p:xfrm>
          <a:off x="457200" y="1276350"/>
          <a:ext cx="4994276" cy="2794000"/>
        </p:xfrm>
        <a:graphic>
          <a:graphicData uri="http://schemas.openxmlformats.org/drawingml/2006/table">
            <a:tbl>
              <a:tblPr firstRow="1" bandRow="1">
                <a:tableStyleId>{5C22544A-7EE6-4342-B048-85BDC9FD1C3A}</a:tableStyleId>
              </a:tblPr>
              <a:tblGrid>
                <a:gridCol w="4010628">
                  <a:extLst>
                    <a:ext uri="{9D8B030D-6E8A-4147-A177-3AD203B41FA5}">
                      <a16:colId xmlns:a16="http://schemas.microsoft.com/office/drawing/2014/main" val="3491581060"/>
                    </a:ext>
                  </a:extLst>
                </a:gridCol>
                <a:gridCol w="983648">
                  <a:extLst>
                    <a:ext uri="{9D8B030D-6E8A-4147-A177-3AD203B41FA5}">
                      <a16:colId xmlns:a16="http://schemas.microsoft.com/office/drawing/2014/main" val="1867765844"/>
                    </a:ext>
                  </a:extLst>
                </a:gridCol>
              </a:tblGrid>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1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“Others” Resources Card Sort</a:t>
                      </a:r>
                    </a:p>
                  </a:txBody>
                  <a:tcPr marL="115253" marR="115253" anchor="ctr">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67471302"/>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a:t>
                      </a:r>
                      <a:r>
                        <a:rPr lang="en-US" sz="1400" b="0" baseline="0" dirty="0">
                          <a:solidFill>
                            <a:schemeClr val="tx2"/>
                          </a:solidFill>
                          <a:latin typeface="Avenir" panose="02000503020000020003" pitchFamily="2" charset="0"/>
                        </a:rPr>
                        <a:t> 2 </a:t>
                      </a:r>
                      <a:r>
                        <a:rPr lang="mr-IN" sz="1400" b="0" baseline="0" dirty="0">
                          <a:solidFill>
                            <a:schemeClr val="tx2"/>
                          </a:solidFill>
                          <a:latin typeface="Avenir" panose="02000503020000020003" pitchFamily="2" charset="0"/>
                        </a:rPr>
                        <a:t>–</a:t>
                      </a:r>
                      <a:r>
                        <a:rPr lang="en-US" sz="1400" b="0" baseline="0" dirty="0">
                          <a:solidFill>
                            <a:schemeClr val="tx2"/>
                          </a:solidFill>
                          <a:latin typeface="Avenir" panose="02000503020000020003" pitchFamily="2" charset="0"/>
                        </a:rPr>
                        <a:t> Benefit Lifecycle Card Sort</a:t>
                      </a:r>
                      <a:endParaRPr lang="en-US" sz="1400" b="0" dirty="0">
                        <a:solidFill>
                          <a:schemeClr val="tx2"/>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9596546"/>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3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Homepage Wireframes</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23360185"/>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4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Navigation Tree</a:t>
                      </a:r>
                      <a:r>
                        <a:rPr lang="en-US" sz="1400" b="0" baseline="0" dirty="0">
                          <a:solidFill>
                            <a:schemeClr val="tx2"/>
                          </a:solidFill>
                          <a:latin typeface="Avenir" panose="02000503020000020003" pitchFamily="2" charset="0"/>
                        </a:rPr>
                        <a:t> Test</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4"/>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5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Usability Test</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75263935"/>
                  </a:ext>
                </a:extLst>
              </a:tr>
            </a:tbl>
          </a:graphicData>
        </a:graphic>
      </p:graphicFrame>
      <p:sp>
        <p:nvSpPr>
          <p:cNvPr id="22" name="Text Placeholder 21">
            <a:extLst>
              <a:ext uri="{FF2B5EF4-FFF2-40B4-BE49-F238E27FC236}">
                <a16:creationId xmlns:a16="http://schemas.microsoft.com/office/drawing/2014/main" id="{8191117A-1E2E-F44A-9D94-897E08DBC0F5}"/>
              </a:ext>
            </a:extLst>
          </p:cNvPr>
          <p:cNvSpPr>
            <a:spLocks noGrp="1"/>
          </p:cNvSpPr>
          <p:nvPr>
            <p:ph type="body" sz="quarter" idx="13"/>
          </p:nvPr>
        </p:nvSpPr>
        <p:spPr/>
        <p:txBody>
          <a:bodyPr/>
          <a:lstStyle/>
          <a:p>
            <a:endParaRPr lang="en-US" dirty="0"/>
          </a:p>
        </p:txBody>
      </p:sp>
      <p:sp>
        <p:nvSpPr>
          <p:cNvPr id="11" name="Content Placeholder 10">
            <a:extLst>
              <a:ext uri="{FF2B5EF4-FFF2-40B4-BE49-F238E27FC236}">
                <a16:creationId xmlns:a16="http://schemas.microsoft.com/office/drawing/2014/main" id="{CA35D4E5-3A5D-BE4A-A792-7CC069181ACA}"/>
              </a:ext>
            </a:extLst>
          </p:cNvPr>
          <p:cNvSpPr>
            <a:spLocks noGrp="1"/>
          </p:cNvSpPr>
          <p:nvPr>
            <p:ph sz="quarter" idx="15"/>
          </p:nvPr>
        </p:nvSpPr>
        <p:spPr/>
        <p:txBody>
          <a:bodyPr/>
          <a:lstStyle/>
          <a:p>
            <a:r>
              <a:rPr lang="en-US" dirty="0"/>
              <a:t>We gathered feedback from hundreds of Veterans about our plans for a new </a:t>
            </a:r>
            <a:r>
              <a:rPr lang="en-US" dirty="0" err="1"/>
              <a:t>va.gov</a:t>
            </a:r>
            <a:r>
              <a:rPr lang="en-US" dirty="0"/>
              <a:t> experience.</a:t>
            </a:r>
          </a:p>
        </p:txBody>
      </p:sp>
      <p:sp>
        <p:nvSpPr>
          <p:cNvPr id="4" name="Slide Number Placeholder 3"/>
          <p:cNvSpPr>
            <a:spLocks noGrp="1"/>
          </p:cNvSpPr>
          <p:nvPr>
            <p:ph type="sldNum" sz="quarter" idx="12"/>
          </p:nvPr>
        </p:nvSpPr>
        <p:spPr/>
        <p:txBody>
          <a:bodyPr/>
          <a:lstStyle/>
          <a:p>
            <a:fld id="{C9F7588F-6348-F24B-A92C-146CC9ED7FC5}" type="slidenum">
              <a:rPr lang="en-US" smtClean="0"/>
              <a:pPr/>
              <a:t>2</a:t>
            </a:fld>
            <a:endParaRPr lang="en-US" dirty="0"/>
          </a:p>
        </p:txBody>
      </p:sp>
    </p:spTree>
    <p:extLst>
      <p:ext uri="{BB962C8B-B14F-4D97-AF65-F5344CB8AC3E}">
        <p14:creationId xmlns:p14="http://schemas.microsoft.com/office/powerpoint/2010/main" val="50872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3b – Homepage Wireframes v2</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20</a:t>
            </a:fld>
            <a:endParaRPr lang="en-US"/>
          </a:p>
        </p:txBody>
      </p:sp>
    </p:spTree>
    <p:extLst>
      <p:ext uri="{BB962C8B-B14F-4D97-AF65-F5344CB8AC3E}">
        <p14:creationId xmlns:p14="http://schemas.microsoft.com/office/powerpoint/2010/main" val="188533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learn more about what works best in each design</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Ft Belvoir CBOC (part of DC MC)</a:t>
            </a:r>
          </a:p>
          <a:p>
            <a:r>
              <a:rPr lang="en-US" b="1" dirty="0"/>
              <a:t>Spoke with 9 men Veterans of varying ages and races </a:t>
            </a:r>
          </a:p>
          <a:p>
            <a:r>
              <a:rPr lang="en-US" b="1" dirty="0"/>
              <a:t>Showed them two revised homepage designs (paper wireframes)</a:t>
            </a:r>
          </a:p>
          <a:p>
            <a:r>
              <a:rPr lang="en-US" b="1" dirty="0"/>
              <a:t>Asked structured questions to gather feedback (similar questions to study 3a)</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5" name="Slide Number Placeholder 4"/>
          <p:cNvSpPr>
            <a:spLocks noGrp="1"/>
          </p:cNvSpPr>
          <p:nvPr>
            <p:ph type="sldNum" sz="quarter" idx="12"/>
          </p:nvPr>
        </p:nvSpPr>
        <p:spPr/>
        <p:txBody>
          <a:bodyPr/>
          <a:lstStyle/>
          <a:p>
            <a:fld id="{C9F7588F-6348-F24B-A92C-146CC9ED7FC5}" type="slidenum">
              <a:rPr lang="en-US" smtClean="0"/>
              <a:t>21</a:t>
            </a:fld>
            <a:endParaRPr lang="en-US"/>
          </a:p>
        </p:txBody>
      </p:sp>
    </p:spTree>
    <p:extLst>
      <p:ext uri="{BB962C8B-B14F-4D97-AF65-F5344CB8AC3E}">
        <p14:creationId xmlns:p14="http://schemas.microsoft.com/office/powerpoint/2010/main" val="147603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Top Tasks Homepage v2</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22</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6641" b="39193"/>
          <a:stretch/>
        </p:blipFill>
        <p:spPr>
          <a:xfrm>
            <a:off x="1146090" y="1282066"/>
            <a:ext cx="3135605" cy="310896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92500" lnSpcReduction="1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1 focused on the top tasks organized under manage health, track benefits, get records, apply for benefits</a:t>
            </a:r>
          </a:p>
          <a:p>
            <a:r>
              <a:rPr lang="en-US" b="1" dirty="0"/>
              <a:t>Zone 2 had the location, crisis line, and sign-in</a:t>
            </a:r>
          </a:p>
          <a:p>
            <a:r>
              <a:rPr lang="en-US" b="1" dirty="0"/>
              <a:t>Zone 3 listed each benefit category with a simple description and CTA</a:t>
            </a:r>
          </a:p>
        </p:txBody>
      </p:sp>
    </p:spTree>
    <p:extLst>
      <p:ext uri="{BB962C8B-B14F-4D97-AF65-F5344CB8AC3E}">
        <p14:creationId xmlns:p14="http://schemas.microsoft.com/office/powerpoint/2010/main" val="180443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5867400" cy="647701"/>
          </a:xfrm>
        </p:spPr>
        <p:txBody>
          <a:bodyPr>
            <a:normAutofit/>
          </a:bodyPr>
          <a:lstStyle/>
          <a:p>
            <a:r>
              <a:rPr lang="en-US" dirty="0"/>
              <a:t>Benefit Category Homepage v2</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23</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4830" b="35417"/>
          <a:stretch/>
        </p:blipFill>
        <p:spPr>
          <a:xfrm>
            <a:off x="1295400" y="1200149"/>
            <a:ext cx="2713461" cy="3436621"/>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1 had the location, crisis line, and sign-in</a:t>
            </a:r>
          </a:p>
          <a:p>
            <a:r>
              <a:rPr lang="en-US" b="1" dirty="0"/>
              <a:t>Zone 2 listed the top 4 benefit categories with top tasks</a:t>
            </a:r>
          </a:p>
          <a:p>
            <a:r>
              <a:rPr lang="en-US" b="1" dirty="0"/>
              <a:t>Zone 3 showed the remaining benefits with lists of top tasks for each</a:t>
            </a:r>
          </a:p>
        </p:txBody>
      </p:sp>
    </p:spTree>
    <p:extLst>
      <p:ext uri="{BB962C8B-B14F-4D97-AF65-F5344CB8AC3E}">
        <p14:creationId xmlns:p14="http://schemas.microsoft.com/office/powerpoint/2010/main" val="443369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prefer the benefit category design with some modifications</a:t>
            </a:r>
          </a:p>
        </p:txBody>
      </p:sp>
      <p:sp>
        <p:nvSpPr>
          <p:cNvPr id="3" name="Content Placeholder 2"/>
          <p:cNvSpPr>
            <a:spLocks noGrp="1"/>
          </p:cNvSpPr>
          <p:nvPr>
            <p:ph idx="1"/>
          </p:nvPr>
        </p:nvSpPr>
        <p:spPr>
          <a:xfrm>
            <a:off x="457200" y="1410889"/>
            <a:ext cx="7543800" cy="3218261"/>
          </a:xfrm>
        </p:spPr>
        <p:txBody>
          <a:bodyPr>
            <a:normAutofit fontScale="85000" lnSpcReduction="10000"/>
          </a:bodyPr>
          <a:lstStyle/>
          <a:p>
            <a:r>
              <a:rPr lang="en-US" b="1" dirty="0"/>
              <a:t>The default mental model for Veterans is benefit category first then task</a:t>
            </a:r>
          </a:p>
          <a:p>
            <a:r>
              <a:rPr lang="en-US" b="1" dirty="0"/>
              <a:t>Veterans had difficulty finding information using the headings in the top tasks design</a:t>
            </a:r>
          </a:p>
          <a:p>
            <a:r>
              <a:rPr lang="en-US" b="1" dirty="0"/>
              <a:t>CTA buttons in the top task design (color and placement) worked best</a:t>
            </a:r>
          </a:p>
          <a:p>
            <a:r>
              <a:rPr lang="en-US" b="1" dirty="0"/>
              <a:t>The layout of the top benefit categories worked well</a:t>
            </a:r>
          </a:p>
          <a:p>
            <a:r>
              <a:rPr lang="en-US" b="1" dirty="0"/>
              <a:t>Both designs are boring and need more color</a:t>
            </a:r>
          </a:p>
          <a:p>
            <a:r>
              <a:rPr lang="en-US" b="1" dirty="0"/>
              <a:t>Veterans want the page to be simple and not cluttered</a:t>
            </a:r>
          </a:p>
          <a:p>
            <a:r>
              <a:rPr lang="en-US" b="1" dirty="0"/>
              <a:t>Veterans want large, clear, text and icons</a:t>
            </a:r>
          </a:p>
          <a:p>
            <a:r>
              <a:rPr lang="en-US" b="1" dirty="0"/>
              <a:t>One-click access and “above the fold” priority are important to Veterans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24</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Tree>
    <p:extLst>
      <p:ext uri="{BB962C8B-B14F-4D97-AF65-F5344CB8AC3E}">
        <p14:creationId xmlns:p14="http://schemas.microsoft.com/office/powerpoint/2010/main" val="209460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25</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The benefit category is the default mental model for organizing information, but top tasks are why users come to </a:t>
            </a:r>
            <a:r>
              <a:rPr lang="en-US" sz="2800" dirty="0" err="1"/>
              <a:t>va.gov</a:t>
            </a:r>
            <a:r>
              <a:rPr lang="en-US" sz="2800" dirty="0"/>
              <a:t>.</a:t>
            </a:r>
          </a:p>
          <a:p>
            <a:pPr marL="0" indent="0" algn="ctr">
              <a:buNone/>
            </a:pPr>
            <a:r>
              <a:rPr lang="en-US" sz="2800" dirty="0"/>
              <a:t>Our next design will combine the best of both concepts.</a:t>
            </a:r>
          </a:p>
        </p:txBody>
      </p:sp>
    </p:spTree>
    <p:extLst>
      <p:ext uri="{BB962C8B-B14F-4D97-AF65-F5344CB8AC3E}">
        <p14:creationId xmlns:p14="http://schemas.microsoft.com/office/powerpoint/2010/main" val="9594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4a – Navigation Tree Test v1</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26</a:t>
            </a:fld>
            <a:endParaRPr lang="en-US"/>
          </a:p>
        </p:txBody>
      </p:sp>
    </p:spTree>
    <p:extLst>
      <p:ext uri="{BB962C8B-B14F-4D97-AF65-F5344CB8AC3E}">
        <p14:creationId xmlns:p14="http://schemas.microsoft.com/office/powerpoint/2010/main" val="15609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validate the navigation model for VA.gov</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 tree test in Optimal Workshop</a:t>
            </a:r>
          </a:p>
          <a:p>
            <a:pPr lvl="1"/>
            <a:r>
              <a:rPr lang="en-US" b="1" dirty="0"/>
              <a:t>User given 10 out of 30 possible tasks</a:t>
            </a:r>
          </a:p>
          <a:p>
            <a:pPr lvl="1"/>
            <a:r>
              <a:rPr lang="en-US" b="1" dirty="0"/>
              <a:t>Tries to navigate through the menu to find the answer</a:t>
            </a:r>
          </a:p>
          <a:p>
            <a:r>
              <a:rPr lang="en-US" b="1" dirty="0"/>
              <a:t>Distributed to 10k Veterans via </a:t>
            </a:r>
            <a:r>
              <a:rPr lang="en-US" b="1" dirty="0" err="1"/>
              <a:t>MyHealtheVet</a:t>
            </a:r>
            <a:r>
              <a:rPr lang="en-US" b="1" dirty="0"/>
              <a:t> mailing list</a:t>
            </a:r>
          </a:p>
          <a:p>
            <a:r>
              <a:rPr lang="en-US" b="1" dirty="0"/>
              <a:t>Received 715</a:t>
            </a:r>
            <a:r>
              <a:rPr lang="en-US" b="1" dirty="0">
                <a:solidFill>
                  <a:schemeClr val="tx1"/>
                </a:solidFill>
              </a:rPr>
              <a:t> </a:t>
            </a:r>
            <a:r>
              <a:rPr lang="en-US" b="1" dirty="0"/>
              <a:t>responses (June 18-20)</a:t>
            </a:r>
          </a:p>
          <a:p>
            <a:r>
              <a:rPr lang="en-US" b="1" dirty="0"/>
              <a:t>97% Veterans, limited family members and caregivers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4a – Navigation Tree Test v1</a:t>
            </a:r>
          </a:p>
        </p:txBody>
      </p:sp>
      <p:sp>
        <p:nvSpPr>
          <p:cNvPr id="5" name="Slide Number Placeholder 4"/>
          <p:cNvSpPr>
            <a:spLocks noGrp="1"/>
          </p:cNvSpPr>
          <p:nvPr>
            <p:ph type="sldNum" sz="quarter" idx="12"/>
          </p:nvPr>
        </p:nvSpPr>
        <p:spPr/>
        <p:txBody>
          <a:bodyPr/>
          <a:lstStyle/>
          <a:p>
            <a:fld id="{C9F7588F-6348-F24B-A92C-146CC9ED7FC5}" type="slidenum">
              <a:rPr lang="en-US" smtClean="0"/>
              <a:t>27</a:t>
            </a:fld>
            <a:endParaRPr lang="en-US"/>
          </a:p>
        </p:txBody>
      </p:sp>
    </p:spTree>
    <p:extLst>
      <p:ext uri="{BB962C8B-B14F-4D97-AF65-F5344CB8AC3E}">
        <p14:creationId xmlns:p14="http://schemas.microsoft.com/office/powerpoint/2010/main" val="83252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generally found the study easy to complete</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40114"/>
            <a:ext cx="7543800"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28</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60101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Overall, the results were not great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40420"/>
            <a:ext cx="7543800"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29</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74730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1 – “Others” Resources Card Sort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3</a:t>
            </a:fld>
            <a:endParaRPr lang="en-US"/>
          </a:p>
        </p:txBody>
      </p:sp>
    </p:spTree>
    <p:extLst>
      <p:ext uri="{BB962C8B-B14F-4D97-AF65-F5344CB8AC3E}">
        <p14:creationId xmlns:p14="http://schemas.microsoft.com/office/powerpoint/2010/main" val="216321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30</a:t>
            </a:fld>
            <a:endParaRPr lang="en-US"/>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7200" y="428276"/>
            <a:ext cx="8229600" cy="4020247"/>
          </a:xfrm>
        </p:spPr>
      </p:pic>
    </p:spTree>
    <p:extLst>
      <p:ext uri="{BB962C8B-B14F-4D97-AF65-F5344CB8AC3E}">
        <p14:creationId xmlns:p14="http://schemas.microsoft.com/office/powerpoint/2010/main" val="1159216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31</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spTree>
    <p:extLst>
      <p:ext uri="{BB962C8B-B14F-4D97-AF65-F5344CB8AC3E}">
        <p14:creationId xmlns:p14="http://schemas.microsoft.com/office/powerpoint/2010/main" val="1742747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32</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10" name="Straight Arrow Connector 9"/>
          <p:cNvCxnSpPr/>
          <p:nvPr/>
        </p:nvCxnSpPr>
        <p:spPr>
          <a:xfrm flipH="1">
            <a:off x="45720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H="1">
            <a:off x="43434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a:off x="5029200" y="2571750"/>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88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33</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5486400" y="1504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flipH="1">
            <a:off x="4038600" y="313776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3624019" y="1736598"/>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a:off x="5514109" y="2825526"/>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886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34</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6019800" y="3028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5410200" y="3646857"/>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66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struggled to navigate the menu to complete top tasks</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Scores ranged from 2 - 6 (we want 7 and above)</a:t>
            </a:r>
          </a:p>
          <a:p>
            <a:r>
              <a:rPr lang="en-US" b="1" dirty="0"/>
              <a:t>Directness scores indicate that users were confident in their incorrect answers</a:t>
            </a:r>
          </a:p>
          <a:p>
            <a:r>
              <a:rPr lang="en-US" b="1" dirty="0"/>
              <a:t>The sheer volume of content and number of levels in the menu contributed to the overall poor performance</a:t>
            </a:r>
          </a:p>
          <a:p>
            <a:r>
              <a:rPr lang="en-US" b="1" dirty="0"/>
              <a:t>Choosing between “Get” and “Manage” benefits continued to distract users</a:t>
            </a:r>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35</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133580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tasks</a:t>
            </a:r>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Health Care tasks </a:t>
            </a:r>
            <a:r>
              <a:rPr lang="mr-IN" b="1" dirty="0"/>
              <a:t>–</a:t>
            </a:r>
            <a:r>
              <a:rPr lang="en-US" b="1" dirty="0"/>
              <a:t> Both “About VA” and “Find a VA Location” were common incorrect paths</a:t>
            </a:r>
          </a:p>
          <a:p>
            <a:pPr lvl="1"/>
            <a:r>
              <a:rPr lang="en-US" b="1" dirty="0"/>
              <a:t>For health conditions information </a:t>
            </a:r>
            <a:r>
              <a:rPr lang="mr-IN" b="1" dirty="0"/>
              <a:t>–</a:t>
            </a:r>
            <a:r>
              <a:rPr lang="en-US" b="1" dirty="0"/>
              <a:t> “About VA” was a common path</a:t>
            </a:r>
          </a:p>
          <a:p>
            <a:pPr lvl="1"/>
            <a:r>
              <a:rPr lang="en-US" b="1" dirty="0"/>
              <a:t>Health tasks mostly scored 4s, ranged 3-5.</a:t>
            </a:r>
          </a:p>
          <a:p>
            <a:r>
              <a:rPr lang="en-US" b="1" dirty="0"/>
              <a:t>Disability tasks </a:t>
            </a:r>
            <a:r>
              <a:rPr lang="mr-IN" b="1" dirty="0"/>
              <a:t>–</a:t>
            </a:r>
            <a:r>
              <a:rPr lang="en-US" b="1" dirty="0"/>
              <a:t> Users were looking in the Health hub for “Apply” tasks and in the Records hub for “track and manage” tasks</a:t>
            </a:r>
          </a:p>
          <a:p>
            <a:pPr lvl="1"/>
            <a:r>
              <a:rPr lang="en-US" b="1" dirty="0"/>
              <a:t>Upload Docs and Add/Remove Dependent scored 2s. Others 4-5.</a:t>
            </a:r>
          </a:p>
          <a:p>
            <a:r>
              <a:rPr lang="en-US" b="1" dirty="0"/>
              <a:t>Education tasks </a:t>
            </a:r>
            <a:r>
              <a:rPr lang="mr-IN" b="1" dirty="0"/>
              <a:t>–</a:t>
            </a:r>
            <a:r>
              <a:rPr lang="en-US" b="1" dirty="0"/>
              <a:t> Users frequently chose incorrect “apply” links. Scores ranged 4-5.</a:t>
            </a:r>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36</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1076783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tasks</a:t>
            </a:r>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Records tasks </a:t>
            </a:r>
            <a:r>
              <a:rPr lang="mr-IN" b="1" dirty="0"/>
              <a:t>–</a:t>
            </a:r>
            <a:r>
              <a:rPr lang="en-US" b="1" dirty="0"/>
              <a:t> “About VA” was a common incorrect path. Scores 3-6.</a:t>
            </a:r>
          </a:p>
          <a:p>
            <a:r>
              <a:rPr lang="en-US" b="1" dirty="0"/>
              <a:t>Pension tasks </a:t>
            </a:r>
            <a:r>
              <a:rPr lang="mr-IN" b="1" dirty="0"/>
              <a:t>–</a:t>
            </a:r>
            <a:r>
              <a:rPr lang="en-US" b="1" dirty="0"/>
              <a:t> Disability hub was the most common incorrect path. Scored all 4s.</a:t>
            </a:r>
          </a:p>
          <a:p>
            <a:r>
              <a:rPr lang="en-US" b="1" dirty="0"/>
              <a:t>Jobs task </a:t>
            </a:r>
            <a:r>
              <a:rPr lang="mr-IN" b="1" dirty="0"/>
              <a:t>–</a:t>
            </a:r>
            <a:r>
              <a:rPr lang="en-US" b="1" dirty="0"/>
              <a:t> “About VA” was the first misstep for most users but many were also confused by “Get” vs “Manage”. Score 2.</a:t>
            </a:r>
          </a:p>
          <a:p>
            <a:r>
              <a:rPr lang="en-US" b="1" dirty="0"/>
              <a:t>Cemetery tasks </a:t>
            </a:r>
            <a:r>
              <a:rPr lang="mr-IN" b="1" dirty="0"/>
              <a:t>–</a:t>
            </a:r>
            <a:r>
              <a:rPr lang="en-US" b="1" dirty="0"/>
              <a:t> Scored 6s, generally good with some distraction by “About VA” and “Pre-Need”.</a:t>
            </a:r>
          </a:p>
          <a:p>
            <a:r>
              <a:rPr lang="en-US" b="1" dirty="0"/>
              <a:t>Facility Locator </a:t>
            </a:r>
            <a:r>
              <a:rPr lang="mr-IN" b="1" dirty="0"/>
              <a:t>–</a:t>
            </a:r>
            <a:r>
              <a:rPr lang="en-US" b="1" dirty="0"/>
              <a:t> Scored 9. Listed at the top level of nav.</a:t>
            </a:r>
          </a:p>
          <a:p>
            <a:r>
              <a:rPr lang="en-US" b="1" dirty="0"/>
              <a:t>About VA tasks </a:t>
            </a:r>
            <a:r>
              <a:rPr lang="mr-IN" b="1" dirty="0"/>
              <a:t>–</a:t>
            </a:r>
            <a:r>
              <a:rPr lang="en-US" b="1" dirty="0"/>
              <a:t> Scored 2s. Largely done as an info gathering activity, needs more research.</a:t>
            </a:r>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37</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910251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need to update our navigation and apply the lessons learned</a:t>
            </a:r>
          </a:p>
        </p:txBody>
      </p:sp>
      <p:sp>
        <p:nvSpPr>
          <p:cNvPr id="3" name="Content Placeholder 2"/>
          <p:cNvSpPr>
            <a:spLocks noGrp="1"/>
          </p:cNvSpPr>
          <p:nvPr>
            <p:ph idx="1"/>
          </p:nvPr>
        </p:nvSpPr>
        <p:spPr>
          <a:xfrm>
            <a:off x="457200" y="1410890"/>
            <a:ext cx="7543800" cy="3352800"/>
          </a:xfrm>
        </p:spPr>
        <p:txBody>
          <a:bodyPr>
            <a:normAutofit fontScale="85000" lnSpcReduction="10000"/>
          </a:bodyPr>
          <a:lstStyle/>
          <a:p>
            <a:r>
              <a:rPr lang="en-US" b="1" dirty="0"/>
              <a:t>Simplify the mega menu options by reducing the number of links per section</a:t>
            </a:r>
          </a:p>
          <a:p>
            <a:r>
              <a:rPr lang="en-US" b="1" dirty="0"/>
              <a:t>Consolidate the “Apply” entry points in the menu for each benefit</a:t>
            </a:r>
          </a:p>
          <a:p>
            <a:r>
              <a:rPr lang="en-US" b="1" dirty="0"/>
              <a:t>Cross-link between the Health, Disability, Pension, and Records hubs for alternative navigation paths</a:t>
            </a:r>
          </a:p>
          <a:p>
            <a:r>
              <a:rPr lang="en-US" b="1" dirty="0"/>
              <a:t>Cross-link from the Facility Locator and Facility pages to the Health hub</a:t>
            </a:r>
          </a:p>
          <a:p>
            <a:r>
              <a:rPr lang="en-US" b="1" dirty="0"/>
              <a:t>Re-organize the Jobs menu options</a:t>
            </a:r>
          </a:p>
          <a:p>
            <a:r>
              <a:rPr lang="en-US" b="1" dirty="0"/>
              <a:t>Discuss “About” Menu top tasks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38</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49531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39</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More research! </a:t>
            </a:r>
          </a:p>
          <a:p>
            <a:pPr marL="0" indent="0" algn="ctr">
              <a:buNone/>
            </a:pPr>
            <a:r>
              <a:rPr lang="en-US" sz="2800" dirty="0"/>
              <a:t>We learned a lot from this first study and need to make some big improvements to the menu options. Next, we will run the same tasks against the new design and watch for improvements.</a:t>
            </a:r>
          </a:p>
        </p:txBody>
      </p:sp>
    </p:spTree>
    <p:extLst>
      <p:ext uri="{BB962C8B-B14F-4D97-AF65-F5344CB8AC3E}">
        <p14:creationId xmlns:p14="http://schemas.microsoft.com/office/powerpoint/2010/main" val="65616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772400" cy="629840"/>
          </a:xfrm>
        </p:spPr>
        <p:txBody>
          <a:bodyPr>
            <a:normAutofit fontScale="90000"/>
          </a:bodyPr>
          <a:lstStyle/>
          <a:p>
            <a:r>
              <a:rPr lang="en-US" dirty="0"/>
              <a:t>Our goal was to learn how to </a:t>
            </a:r>
            <a:r>
              <a:rPr lang="en-US" b="0" dirty="0"/>
              <a:t>organize the "other" resources that don’t fit into the benefit categories.</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an open card sort in Optimal Workshop</a:t>
            </a:r>
          </a:p>
          <a:p>
            <a:pPr lvl="1"/>
            <a:r>
              <a:rPr lang="en-US" b="1" dirty="0"/>
              <a:t>20 cards, user creates categories</a:t>
            </a:r>
          </a:p>
          <a:p>
            <a:r>
              <a:rPr lang="en-US" b="1" dirty="0"/>
              <a:t>Distributed to 4k Veterans via </a:t>
            </a:r>
            <a:r>
              <a:rPr lang="en-US" b="1" dirty="0" err="1"/>
              <a:t>MyHealtheVet</a:t>
            </a:r>
            <a:r>
              <a:rPr lang="en-US" b="1" dirty="0"/>
              <a:t> mailing list</a:t>
            </a:r>
          </a:p>
          <a:p>
            <a:r>
              <a:rPr lang="en-US" b="1" dirty="0"/>
              <a:t>Received 155 responses (Apr 5 </a:t>
            </a:r>
            <a:r>
              <a:rPr lang="mr-IN" b="1" dirty="0"/>
              <a:t>–</a:t>
            </a:r>
            <a:r>
              <a:rPr lang="en-US" b="1" dirty="0"/>
              <a:t> Apr 20)</a:t>
            </a:r>
          </a:p>
          <a:p>
            <a:r>
              <a:rPr lang="en-US" b="1" dirty="0"/>
              <a:t>95% Veterans, a few caregivers and family members</a:t>
            </a:r>
            <a:br>
              <a:rPr lang="en-US" dirty="0"/>
            </a:br>
            <a:endParaRPr lang="en-US" dirty="0"/>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4</a:t>
            </a:fld>
            <a:endParaRPr lang="en-US"/>
          </a:p>
        </p:txBody>
      </p:sp>
    </p:spTree>
    <p:extLst>
      <p:ext uri="{BB962C8B-B14F-4D97-AF65-F5344CB8AC3E}">
        <p14:creationId xmlns:p14="http://schemas.microsoft.com/office/powerpoint/2010/main" val="159158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4b – Navigation Tree Test v2</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40</a:t>
            </a:fld>
            <a:endParaRPr lang="en-US"/>
          </a:p>
        </p:txBody>
      </p:sp>
    </p:spTree>
    <p:extLst>
      <p:ext uri="{BB962C8B-B14F-4D97-AF65-F5344CB8AC3E}">
        <p14:creationId xmlns:p14="http://schemas.microsoft.com/office/powerpoint/2010/main" val="758360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determine if a simplified mega menu is a reasonable solution to </a:t>
            </a:r>
            <a:r>
              <a:rPr lang="en-US" dirty="0" err="1"/>
              <a:t>va.gov</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a:t>Created a tree test in Optimal Workshop</a:t>
            </a:r>
          </a:p>
          <a:p>
            <a:pPr lvl="1"/>
            <a:r>
              <a:rPr lang="en-US" b="1" dirty="0"/>
              <a:t>User given 9 out of 28 possible tasks</a:t>
            </a:r>
          </a:p>
          <a:p>
            <a:pPr lvl="1"/>
            <a:r>
              <a:rPr lang="en-US" b="1" dirty="0"/>
              <a:t>Tries to navigate through the menu to find the answer</a:t>
            </a:r>
          </a:p>
          <a:p>
            <a:r>
              <a:rPr lang="en-US" b="1" dirty="0"/>
              <a:t>Distributed to 8k Veterans via </a:t>
            </a:r>
            <a:r>
              <a:rPr lang="en-US" b="1" dirty="0" err="1"/>
              <a:t>MyHealtheVet</a:t>
            </a:r>
            <a:r>
              <a:rPr lang="en-US" b="1" dirty="0"/>
              <a:t> mailing list</a:t>
            </a:r>
          </a:p>
          <a:p>
            <a:r>
              <a:rPr lang="en-US" b="1" dirty="0"/>
              <a:t>Received 596</a:t>
            </a:r>
            <a:r>
              <a:rPr lang="en-US" b="1" dirty="0">
                <a:solidFill>
                  <a:schemeClr val="tx1"/>
                </a:solidFill>
              </a:rPr>
              <a:t> </a:t>
            </a:r>
            <a:r>
              <a:rPr lang="en-US" b="1" dirty="0"/>
              <a:t>responses (June 18-20)</a:t>
            </a:r>
          </a:p>
          <a:p>
            <a:r>
              <a:rPr lang="en-US" b="1" dirty="0"/>
              <a:t>96% Veterans, 3% Spouses, limited other family members and caregivers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4b – Navigation Tree Test v2</a:t>
            </a:r>
          </a:p>
        </p:txBody>
      </p:sp>
      <p:sp>
        <p:nvSpPr>
          <p:cNvPr id="5" name="Slide Number Placeholder 4"/>
          <p:cNvSpPr>
            <a:spLocks noGrp="1"/>
          </p:cNvSpPr>
          <p:nvPr>
            <p:ph type="sldNum" sz="quarter" idx="12"/>
          </p:nvPr>
        </p:nvSpPr>
        <p:spPr/>
        <p:txBody>
          <a:bodyPr/>
          <a:lstStyle/>
          <a:p>
            <a:fld id="{C9F7588F-6348-F24B-A92C-146CC9ED7FC5}" type="slidenum">
              <a:rPr lang="en-US" smtClean="0"/>
              <a:t>41</a:t>
            </a:fld>
            <a:endParaRPr lang="en-US"/>
          </a:p>
        </p:txBody>
      </p:sp>
    </p:spTree>
    <p:extLst>
      <p:ext uri="{BB962C8B-B14F-4D97-AF65-F5344CB8AC3E}">
        <p14:creationId xmlns:p14="http://schemas.microsoft.com/office/powerpoint/2010/main" val="450722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Veterans found the study easy to complete</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2331" y="1940114"/>
            <a:ext cx="6553537"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42</a:t>
            </a:fld>
            <a:endParaRPr lang="en-US"/>
          </a:p>
        </p:txBody>
      </p:sp>
      <p:sp>
        <p:nvSpPr>
          <p:cNvPr id="6" name="Text Placeholder 5"/>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114419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the results improved with the simplified design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593" y="1940420"/>
            <a:ext cx="6951014"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43</a:t>
            </a:fld>
            <a:endParaRPr lang="en-US"/>
          </a:p>
        </p:txBody>
      </p:sp>
      <p:sp>
        <p:nvSpPr>
          <p:cNvPr id="6" name="Text Placeholder 5"/>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84099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&amp; Disability</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Health tasks generally performed well</a:t>
            </a:r>
          </a:p>
          <a:p>
            <a:r>
              <a:rPr lang="en-US" b="1" dirty="0"/>
              <a:t>About VA was a contributing distraction for health tasks (~10%)</a:t>
            </a:r>
          </a:p>
          <a:p>
            <a:r>
              <a:rPr lang="en-US" b="1" dirty="0"/>
              <a:t>Many Veterans looked in Records for disability management tasks (upload docs, direct deposit, add dependents)</a:t>
            </a:r>
          </a:p>
          <a:p>
            <a:r>
              <a:rPr lang="en-US" b="1" dirty="0"/>
              <a:t>Health Care and Pension were also commonly visited during disability tasks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44</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254124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Education, Records, Home Loan</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About VA was the only consistent distractor on Education tasks (~28%)</a:t>
            </a:r>
          </a:p>
          <a:p>
            <a:r>
              <a:rPr lang="en-US" b="1" dirty="0"/>
              <a:t>About VA was the biggest distractor for Veteran ID (31%) and DD-214 (44%)</a:t>
            </a:r>
          </a:p>
          <a:p>
            <a:r>
              <a:rPr lang="en-US" b="1" dirty="0"/>
              <a:t>Disability was commonly visited when looking for VA Letters (38%)</a:t>
            </a:r>
          </a:p>
          <a:p>
            <a:r>
              <a:rPr lang="en-US" b="1" dirty="0"/>
              <a:t>About VA distracted from Home Loan COE (36%)</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45</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217584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Pension and Jobs</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About VA was a large distractor from Pension tasks</a:t>
            </a:r>
          </a:p>
          <a:p>
            <a:r>
              <a:rPr lang="en-US" b="1" dirty="0"/>
              <a:t>The other links in the Pension Hub distracted Veterans more than other hubs (81% success rate)</a:t>
            </a:r>
          </a:p>
          <a:p>
            <a:r>
              <a:rPr lang="en-US" b="1" dirty="0"/>
              <a:t>Most Veterans looked for Find a Job under About VA (62%)</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46</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208300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Burials &amp; About VA</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Veterans looked under About VA for Find a Cemetery (44%)</a:t>
            </a:r>
          </a:p>
          <a:p>
            <a:r>
              <a:rPr lang="en-US" b="1" dirty="0"/>
              <a:t>Health Care was the most common destination for Veterans Choice Program</a:t>
            </a:r>
          </a:p>
          <a:p>
            <a:r>
              <a:rPr lang="en-US" b="1" dirty="0"/>
              <a:t>The other About VA categories (Learn, Innovation) were distractors from finding the Public Affairs content</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47</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05007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Care Tasks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17365168"/>
              </p:ext>
            </p:extLst>
          </p:nvPr>
        </p:nvGraphicFramePr>
        <p:xfrm>
          <a:off x="457200" y="1276350"/>
          <a:ext cx="75438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69%</a:t>
                      </a:r>
                    </a:p>
                  </a:txBody>
                  <a:tcPr/>
                </a:tc>
                <a:tc>
                  <a:txBody>
                    <a:bodyPr/>
                    <a:lstStyle/>
                    <a:p>
                      <a:r>
                        <a:rPr lang="en-US" sz="1600" b="1" dirty="0"/>
                        <a:t>About VA (12%)</a:t>
                      </a:r>
                      <a:r>
                        <a:rPr lang="en-US" sz="1600" b="1" baseline="0" dirty="0"/>
                        <a:t> </a:t>
                      </a:r>
                      <a:r>
                        <a:rPr lang="en-US" sz="1600" baseline="0" dirty="0"/>
                        <a:t>/ </a:t>
                      </a:r>
                      <a:r>
                        <a:rPr lang="en-US" sz="1600" baseline="0" dirty="0" err="1"/>
                        <a:t>HC</a:t>
                      </a:r>
                      <a:r>
                        <a:rPr lang="en-US" sz="1600" baseline="0" dirty="0" err="1">
                          <a:sym typeface="Wingdings"/>
                        </a:rPr>
                        <a:t></a:t>
                      </a:r>
                      <a:r>
                        <a:rPr lang="en-US" sz="1600" baseline="0" dirty="0" err="1"/>
                        <a:t>About</a:t>
                      </a:r>
                      <a:r>
                        <a:rPr lang="en-US" sz="1600" baseline="0" dirty="0"/>
                        <a:t> VA HC</a:t>
                      </a:r>
                      <a:endParaRPr lang="en-US" sz="1600" dirty="0"/>
                    </a:p>
                  </a:txBody>
                  <a:tcPr/>
                </a:tc>
                <a:extLst>
                  <a:ext uri="{0D108BD9-81ED-4DB2-BD59-A6C34878D82A}">
                    <a16:rowId xmlns:a16="http://schemas.microsoft.com/office/drawing/2014/main" val="10001"/>
                  </a:ext>
                </a:extLst>
              </a:tr>
              <a:tr h="370840">
                <a:tc>
                  <a:txBody>
                    <a:bodyPr/>
                    <a:lstStyle/>
                    <a:p>
                      <a:r>
                        <a:rPr lang="en-US" sz="1600" dirty="0"/>
                        <a:t>Refill Prescription</a:t>
                      </a:r>
                    </a:p>
                  </a:txBody>
                  <a:tcPr/>
                </a:tc>
                <a:tc>
                  <a:txBody>
                    <a:bodyPr/>
                    <a:lstStyle/>
                    <a:p>
                      <a:r>
                        <a:rPr lang="en-US" sz="1600" dirty="0"/>
                        <a:t>88%</a:t>
                      </a:r>
                    </a:p>
                  </a:txBody>
                  <a:tcPr/>
                </a:tc>
                <a:tc>
                  <a:txBody>
                    <a:bodyPr/>
                    <a:lstStyle/>
                    <a:p>
                      <a:r>
                        <a:rPr lang="en-US" sz="1600" dirty="0"/>
                        <a:t>None</a:t>
                      </a:r>
                    </a:p>
                  </a:txBody>
                  <a:tcPr/>
                </a:tc>
                <a:extLst>
                  <a:ext uri="{0D108BD9-81ED-4DB2-BD59-A6C34878D82A}">
                    <a16:rowId xmlns:a16="http://schemas.microsoft.com/office/drawing/2014/main" val="10002"/>
                  </a:ext>
                </a:extLst>
              </a:tr>
              <a:tr h="370840">
                <a:tc>
                  <a:txBody>
                    <a:bodyPr/>
                    <a:lstStyle/>
                    <a:p>
                      <a:r>
                        <a:rPr lang="en-US" sz="1600" dirty="0"/>
                        <a:t>Secure Messaging</a:t>
                      </a:r>
                    </a:p>
                  </a:txBody>
                  <a:tcPr/>
                </a:tc>
                <a:tc>
                  <a:txBody>
                    <a:bodyPr/>
                    <a:lstStyle/>
                    <a:p>
                      <a:r>
                        <a:rPr lang="en-US" sz="1600" dirty="0"/>
                        <a:t>74%</a:t>
                      </a:r>
                    </a:p>
                  </a:txBody>
                  <a:tcPr/>
                </a:tc>
                <a:tc>
                  <a:txBody>
                    <a:bodyPr/>
                    <a:lstStyle/>
                    <a:p>
                      <a:r>
                        <a:rPr lang="en-US" sz="1600" dirty="0"/>
                        <a:t>About VA (10%)</a:t>
                      </a:r>
                      <a:r>
                        <a:rPr lang="en-US" sz="1600" baseline="0" dirty="0"/>
                        <a:t> / Records</a:t>
                      </a:r>
                      <a:endParaRPr lang="en-US" sz="1600" dirty="0"/>
                    </a:p>
                  </a:txBody>
                  <a:tcPr/>
                </a:tc>
                <a:extLst>
                  <a:ext uri="{0D108BD9-81ED-4DB2-BD59-A6C34878D82A}">
                    <a16:rowId xmlns:a16="http://schemas.microsoft.com/office/drawing/2014/main" val="10003"/>
                  </a:ext>
                </a:extLst>
              </a:tr>
              <a:tr h="370840">
                <a:tc>
                  <a:txBody>
                    <a:bodyPr/>
                    <a:lstStyle/>
                    <a:p>
                      <a:r>
                        <a:rPr lang="en-US" sz="1600" dirty="0"/>
                        <a:t>Online Scheduling</a:t>
                      </a:r>
                    </a:p>
                  </a:txBody>
                  <a:tcPr/>
                </a:tc>
                <a:tc>
                  <a:txBody>
                    <a:bodyPr/>
                    <a:lstStyle/>
                    <a:p>
                      <a:r>
                        <a:rPr lang="en-US" sz="1600" dirty="0"/>
                        <a:t>76%</a:t>
                      </a:r>
                    </a:p>
                  </a:txBody>
                  <a:tcPr/>
                </a:tc>
                <a:tc>
                  <a:txBody>
                    <a:bodyPr/>
                    <a:lstStyle/>
                    <a:p>
                      <a:r>
                        <a:rPr lang="en-US" sz="1600" dirty="0"/>
                        <a:t>About VA (11%)</a:t>
                      </a:r>
                      <a:r>
                        <a:rPr lang="en-US" sz="1600" baseline="0" dirty="0"/>
                        <a:t> / </a:t>
                      </a:r>
                      <a:r>
                        <a:rPr lang="en-US" sz="1600" dirty="0"/>
                        <a:t>Records</a:t>
                      </a:r>
                    </a:p>
                  </a:txBody>
                  <a:tcPr/>
                </a:tc>
                <a:extLst>
                  <a:ext uri="{0D108BD9-81ED-4DB2-BD59-A6C34878D82A}">
                    <a16:rowId xmlns:a16="http://schemas.microsoft.com/office/drawing/2014/main" val="10004"/>
                  </a:ext>
                </a:extLst>
              </a:tr>
              <a:tr h="370840">
                <a:tc>
                  <a:txBody>
                    <a:bodyPr/>
                    <a:lstStyle/>
                    <a:p>
                      <a:r>
                        <a:rPr lang="en-US" sz="1600" dirty="0"/>
                        <a:t>Labs and Tests</a:t>
                      </a:r>
                    </a:p>
                  </a:txBody>
                  <a:tcPr/>
                </a:tc>
                <a:tc>
                  <a:txBody>
                    <a:bodyPr/>
                    <a:lstStyle/>
                    <a:p>
                      <a:r>
                        <a:rPr lang="en-US" sz="1600" dirty="0"/>
                        <a:t>63%</a:t>
                      </a:r>
                    </a:p>
                  </a:txBody>
                  <a:tcPr/>
                </a:tc>
                <a:tc>
                  <a:txBody>
                    <a:bodyPr/>
                    <a:lstStyle/>
                    <a:p>
                      <a:r>
                        <a:rPr lang="en-US" sz="1600" b="1" dirty="0"/>
                        <a:t>Records </a:t>
                      </a:r>
                      <a:r>
                        <a:rPr lang="en-US" sz="1600" b="1" dirty="0">
                          <a:sym typeface="Wingdings"/>
                        </a:rPr>
                        <a:t> Blue</a:t>
                      </a:r>
                      <a:r>
                        <a:rPr lang="en-US" sz="1600" b="1" baseline="0" dirty="0">
                          <a:sym typeface="Wingdings"/>
                        </a:rPr>
                        <a:t> Button (24%)</a:t>
                      </a:r>
                      <a:endParaRPr lang="en-US" sz="1600" b="1" dirty="0"/>
                    </a:p>
                  </a:txBody>
                  <a:tcPr/>
                </a:tc>
                <a:extLst>
                  <a:ext uri="{0D108BD9-81ED-4DB2-BD59-A6C34878D82A}">
                    <a16:rowId xmlns:a16="http://schemas.microsoft.com/office/drawing/2014/main" val="10005"/>
                  </a:ext>
                </a:extLst>
              </a:tr>
              <a:tr h="370840">
                <a:tc>
                  <a:txBody>
                    <a:bodyPr/>
                    <a:lstStyle/>
                    <a:p>
                      <a:r>
                        <a:rPr lang="en-US" sz="1600" dirty="0"/>
                        <a:t>Hearing</a:t>
                      </a:r>
                      <a:r>
                        <a:rPr lang="en-US" sz="1600" baseline="0" dirty="0"/>
                        <a:t> Aids</a:t>
                      </a:r>
                      <a:endParaRPr lang="en-US" sz="1600" dirty="0"/>
                    </a:p>
                  </a:txBody>
                  <a:tcPr/>
                </a:tc>
                <a:tc>
                  <a:txBody>
                    <a:bodyPr/>
                    <a:lstStyle/>
                    <a:p>
                      <a:r>
                        <a:rPr lang="en-US" sz="1600" dirty="0"/>
                        <a:t>77%</a:t>
                      </a:r>
                    </a:p>
                  </a:txBody>
                  <a:tcPr/>
                </a:tc>
                <a:tc>
                  <a:txBody>
                    <a:bodyPr/>
                    <a:lstStyle/>
                    <a:p>
                      <a:r>
                        <a:rPr lang="en-US" sz="1600" dirty="0"/>
                        <a:t>About VA (3%)</a:t>
                      </a:r>
                      <a:r>
                        <a:rPr lang="en-US" sz="1600" baseline="0" dirty="0"/>
                        <a:t> / Disability</a:t>
                      </a:r>
                      <a:endParaRPr lang="en-US" sz="1600" dirty="0"/>
                    </a:p>
                  </a:txBody>
                  <a:tcPr/>
                </a:tc>
                <a:extLst>
                  <a:ext uri="{0D108BD9-81ED-4DB2-BD59-A6C34878D82A}">
                    <a16:rowId xmlns:a16="http://schemas.microsoft.com/office/drawing/2014/main" val="10006"/>
                  </a:ext>
                </a:extLst>
              </a:tr>
              <a:tr h="370840">
                <a:tc>
                  <a:txBody>
                    <a:bodyPr/>
                    <a:lstStyle/>
                    <a:p>
                      <a:r>
                        <a:rPr lang="en-US" sz="1600" dirty="0"/>
                        <a:t>About</a:t>
                      </a:r>
                    </a:p>
                  </a:txBody>
                  <a:tcPr/>
                </a:tc>
                <a:tc>
                  <a:txBody>
                    <a:bodyPr/>
                    <a:lstStyle/>
                    <a:p>
                      <a:r>
                        <a:rPr lang="en-US" sz="1600" dirty="0"/>
                        <a:t>72%</a:t>
                      </a:r>
                    </a:p>
                  </a:txBody>
                  <a:tcPr/>
                </a:tc>
                <a:tc>
                  <a:txBody>
                    <a:bodyPr/>
                    <a:lstStyle/>
                    <a:p>
                      <a:r>
                        <a:rPr lang="en-US" sz="1600" dirty="0"/>
                        <a:t>About VA (9%)</a:t>
                      </a:r>
                      <a:r>
                        <a:rPr lang="en-US" sz="1600" baseline="0" dirty="0"/>
                        <a:t> / Disability / Education and Training</a:t>
                      </a:r>
                      <a:endParaRPr lang="en-US" sz="1600" dirty="0"/>
                    </a:p>
                  </a:txBody>
                  <a:tcPr/>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48</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1853615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Disability Tasks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4076517"/>
              </p:ext>
            </p:extLst>
          </p:nvPr>
        </p:nvGraphicFramePr>
        <p:xfrm>
          <a:off x="457200" y="1276350"/>
          <a:ext cx="7543800" cy="3012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61%</a:t>
                      </a:r>
                    </a:p>
                  </a:txBody>
                  <a:tcPr/>
                </a:tc>
                <a:tc>
                  <a:txBody>
                    <a:bodyPr/>
                    <a:lstStyle/>
                    <a:p>
                      <a:r>
                        <a:rPr lang="en-US" sz="1600" b="1" baseline="0" dirty="0"/>
                        <a:t>Health, Pension, Records (24%) </a:t>
                      </a:r>
                      <a:r>
                        <a:rPr lang="en-US" sz="1600" baseline="0" dirty="0"/>
                        <a:t>/ Eligibility (11%)</a:t>
                      </a:r>
                      <a:endParaRPr lang="en-US" sz="1600" dirty="0"/>
                    </a:p>
                  </a:txBody>
                  <a:tcPr/>
                </a:tc>
                <a:extLst>
                  <a:ext uri="{0D108BD9-81ED-4DB2-BD59-A6C34878D82A}">
                    <a16:rowId xmlns:a16="http://schemas.microsoft.com/office/drawing/2014/main" val="10001"/>
                  </a:ext>
                </a:extLst>
              </a:tr>
              <a:tr h="370840">
                <a:tc>
                  <a:txBody>
                    <a:bodyPr/>
                    <a:lstStyle/>
                    <a:p>
                      <a:r>
                        <a:rPr lang="en-US" sz="1600" dirty="0"/>
                        <a:t>Eligibility</a:t>
                      </a:r>
                    </a:p>
                  </a:txBody>
                  <a:tcPr/>
                </a:tc>
                <a:tc>
                  <a:txBody>
                    <a:bodyPr/>
                    <a:lstStyle/>
                    <a:p>
                      <a:r>
                        <a:rPr lang="en-US" sz="1600" dirty="0"/>
                        <a:t>50%</a:t>
                      </a:r>
                    </a:p>
                  </a:txBody>
                  <a:tcPr/>
                </a:tc>
                <a:tc>
                  <a:txBody>
                    <a:bodyPr/>
                    <a:lstStyle/>
                    <a:p>
                      <a:r>
                        <a:rPr lang="en-US" sz="1600" b="1" dirty="0"/>
                        <a:t>Health Care (19%) </a:t>
                      </a:r>
                      <a:r>
                        <a:rPr lang="en-US" sz="1600" dirty="0"/>
                        <a:t>/ About VA (11%)</a:t>
                      </a:r>
                    </a:p>
                  </a:txBody>
                  <a:tcPr/>
                </a:tc>
                <a:extLst>
                  <a:ext uri="{0D108BD9-81ED-4DB2-BD59-A6C34878D82A}">
                    <a16:rowId xmlns:a16="http://schemas.microsoft.com/office/drawing/2014/main" val="10002"/>
                  </a:ext>
                </a:extLst>
              </a:tr>
              <a:tr h="370840">
                <a:tc>
                  <a:txBody>
                    <a:bodyPr/>
                    <a:lstStyle/>
                    <a:p>
                      <a:r>
                        <a:rPr lang="en-US" sz="1600" dirty="0"/>
                        <a:t>Track Claims</a:t>
                      </a:r>
                    </a:p>
                  </a:txBody>
                  <a:tcPr/>
                </a:tc>
                <a:tc>
                  <a:txBody>
                    <a:bodyPr/>
                    <a:lstStyle/>
                    <a:p>
                      <a:r>
                        <a:rPr lang="en-US" sz="1600" dirty="0"/>
                        <a:t>63%</a:t>
                      </a:r>
                    </a:p>
                  </a:txBody>
                  <a:tcPr/>
                </a:tc>
                <a:tc>
                  <a:txBody>
                    <a:bodyPr/>
                    <a:lstStyle/>
                    <a:p>
                      <a:r>
                        <a:rPr lang="en-US" sz="1600" b="1" dirty="0"/>
                        <a:t>About</a:t>
                      </a:r>
                      <a:r>
                        <a:rPr lang="en-US" sz="1600" b="1" baseline="0" dirty="0"/>
                        <a:t> VA (21%) </a:t>
                      </a:r>
                      <a:r>
                        <a:rPr lang="en-US" sz="1600" baseline="0" dirty="0"/>
                        <a:t>/ Health, Records (17%)</a:t>
                      </a:r>
                      <a:endParaRPr lang="en-US" sz="1600" dirty="0"/>
                    </a:p>
                  </a:txBody>
                  <a:tcPr/>
                </a:tc>
                <a:extLst>
                  <a:ext uri="{0D108BD9-81ED-4DB2-BD59-A6C34878D82A}">
                    <a16:rowId xmlns:a16="http://schemas.microsoft.com/office/drawing/2014/main" val="10003"/>
                  </a:ext>
                </a:extLst>
              </a:tr>
              <a:tr h="370840">
                <a:tc>
                  <a:txBody>
                    <a:bodyPr/>
                    <a:lstStyle/>
                    <a:p>
                      <a:r>
                        <a:rPr lang="en-US" sz="1600" dirty="0"/>
                        <a:t>Upload Docs</a:t>
                      </a:r>
                    </a:p>
                  </a:txBody>
                  <a:tcPr/>
                </a:tc>
                <a:tc>
                  <a:txBody>
                    <a:bodyPr/>
                    <a:lstStyle/>
                    <a:p>
                      <a:r>
                        <a:rPr lang="en-US" sz="1600" dirty="0"/>
                        <a:t>51%</a:t>
                      </a:r>
                    </a:p>
                  </a:txBody>
                  <a:tcPr/>
                </a:tc>
                <a:tc>
                  <a:txBody>
                    <a:bodyPr/>
                    <a:lstStyle/>
                    <a:p>
                      <a:r>
                        <a:rPr lang="en-US" sz="1600" b="1" dirty="0"/>
                        <a:t>Records (16%)</a:t>
                      </a:r>
                      <a:r>
                        <a:rPr lang="en-US" sz="1600" b="1" baseline="0" dirty="0"/>
                        <a:t> </a:t>
                      </a:r>
                      <a:r>
                        <a:rPr lang="en-US" sz="1600" baseline="0" dirty="0"/>
                        <a:t>/ </a:t>
                      </a:r>
                      <a:r>
                        <a:rPr lang="en-US" sz="1600" b="1" baseline="0" dirty="0"/>
                        <a:t>Health, Pension (18%) </a:t>
                      </a:r>
                      <a:r>
                        <a:rPr lang="en-US" sz="1600" baseline="0" dirty="0"/>
                        <a:t>/ About VA (12%)</a:t>
                      </a:r>
                      <a:endParaRPr lang="en-US" sz="1600" dirty="0"/>
                    </a:p>
                  </a:txBody>
                  <a:tcPr/>
                </a:tc>
                <a:extLst>
                  <a:ext uri="{0D108BD9-81ED-4DB2-BD59-A6C34878D82A}">
                    <a16:rowId xmlns:a16="http://schemas.microsoft.com/office/drawing/2014/main" val="10004"/>
                  </a:ext>
                </a:extLst>
              </a:tr>
              <a:tr h="370840">
                <a:tc>
                  <a:txBody>
                    <a:bodyPr/>
                    <a:lstStyle/>
                    <a:p>
                      <a:r>
                        <a:rPr lang="en-US" sz="1600" dirty="0"/>
                        <a:t>Add or Remove</a:t>
                      </a:r>
                      <a:r>
                        <a:rPr lang="en-US" sz="1600" baseline="0" dirty="0"/>
                        <a:t> Dependent</a:t>
                      </a:r>
                      <a:endParaRPr lang="en-US" sz="1600" dirty="0"/>
                    </a:p>
                  </a:txBody>
                  <a:tcPr/>
                </a:tc>
                <a:tc>
                  <a:txBody>
                    <a:bodyPr/>
                    <a:lstStyle/>
                    <a:p>
                      <a:r>
                        <a:rPr lang="en-US" sz="1600" dirty="0"/>
                        <a:t>38%</a:t>
                      </a:r>
                    </a:p>
                  </a:txBody>
                  <a:tcPr/>
                </a:tc>
                <a:tc>
                  <a:txBody>
                    <a:bodyPr/>
                    <a:lstStyle/>
                    <a:p>
                      <a:r>
                        <a:rPr lang="en-US" sz="1600" b="1" dirty="0"/>
                        <a:t>Family and Caregivers (21%) </a:t>
                      </a:r>
                      <a:r>
                        <a:rPr lang="en-US" sz="1600" b="0" dirty="0"/>
                        <a:t>/ Records (11%)</a:t>
                      </a:r>
                      <a:r>
                        <a:rPr lang="en-US" sz="1600" b="0" baseline="0" dirty="0"/>
                        <a:t> / </a:t>
                      </a:r>
                    </a:p>
                    <a:p>
                      <a:r>
                        <a:rPr lang="en-US" sz="1600" baseline="0" dirty="0"/>
                        <a:t>Pension (11%)</a:t>
                      </a:r>
                      <a:endParaRPr lang="en-US" sz="1600" dirty="0"/>
                    </a:p>
                  </a:txBody>
                  <a:tcPr/>
                </a:tc>
                <a:extLst>
                  <a:ext uri="{0D108BD9-81ED-4DB2-BD59-A6C34878D82A}">
                    <a16:rowId xmlns:a16="http://schemas.microsoft.com/office/drawing/2014/main" val="10005"/>
                  </a:ext>
                </a:extLst>
              </a:tr>
              <a:tr h="370840">
                <a:tc>
                  <a:txBody>
                    <a:bodyPr/>
                    <a:lstStyle/>
                    <a:p>
                      <a:r>
                        <a:rPr lang="en-US" sz="1600" dirty="0"/>
                        <a:t>Update Direct Deposit</a:t>
                      </a:r>
                    </a:p>
                  </a:txBody>
                  <a:tcPr/>
                </a:tc>
                <a:tc>
                  <a:txBody>
                    <a:bodyPr/>
                    <a:lstStyle/>
                    <a:p>
                      <a:r>
                        <a:rPr lang="en-US" sz="1600" dirty="0"/>
                        <a:t>48%</a:t>
                      </a:r>
                    </a:p>
                  </a:txBody>
                  <a:tcPr/>
                </a:tc>
                <a:tc>
                  <a:txBody>
                    <a:bodyPr/>
                    <a:lstStyle/>
                    <a:p>
                      <a:r>
                        <a:rPr lang="en-US" sz="1600" b="1" dirty="0"/>
                        <a:t>About VA (38%) </a:t>
                      </a:r>
                      <a:r>
                        <a:rPr lang="en-US" sz="1600" dirty="0"/>
                        <a:t>/ </a:t>
                      </a:r>
                      <a:r>
                        <a:rPr lang="en-US" sz="1600" b="1" dirty="0"/>
                        <a:t>Records (17%)</a:t>
                      </a:r>
                    </a:p>
                  </a:txBody>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49</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137735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4294967295"/>
          </p:nvPr>
        </p:nvSpPr>
        <p:spPr>
          <a:xfrm>
            <a:off x="457200" y="4767263"/>
            <a:ext cx="2057400" cy="273844"/>
          </a:xfrm>
          <a:prstGeom prst="rect">
            <a:avLst/>
          </a:prstGeom>
        </p:spPr>
        <p:txBody>
          <a:bodyPr/>
          <a:lstStyle/>
          <a:p>
            <a:r>
              <a:rPr lang="en-US" dirty="0"/>
              <a:t>29 March 2018</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400"/>
            <a:ext cx="9144000" cy="5072529"/>
          </a:xfrm>
          <a:prstGeom prst="rect">
            <a:avLst/>
          </a:prstGeom>
        </p:spPr>
      </p:pic>
    </p:spTree>
    <p:extLst>
      <p:ext uri="{BB962C8B-B14F-4D97-AF65-F5344CB8AC3E}">
        <p14:creationId xmlns:p14="http://schemas.microsoft.com/office/powerpoint/2010/main" val="781681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Education Tasks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38318541"/>
              </p:ext>
            </p:extLst>
          </p:nvPr>
        </p:nvGraphicFramePr>
        <p:xfrm>
          <a:off x="457200" y="12763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67%</a:t>
                      </a:r>
                    </a:p>
                  </a:txBody>
                  <a:tcPr/>
                </a:tc>
                <a:tc>
                  <a:txBody>
                    <a:bodyPr/>
                    <a:lstStyle/>
                    <a:p>
                      <a:r>
                        <a:rPr lang="en-US" sz="1600" dirty="0"/>
                        <a:t>About VA (23%)</a:t>
                      </a:r>
                    </a:p>
                  </a:txBody>
                  <a:tcPr/>
                </a:tc>
                <a:extLst>
                  <a:ext uri="{0D108BD9-81ED-4DB2-BD59-A6C34878D82A}">
                    <a16:rowId xmlns:a16="http://schemas.microsoft.com/office/drawing/2014/main" val="10001"/>
                  </a:ext>
                </a:extLst>
              </a:tr>
              <a:tr h="370840">
                <a:tc>
                  <a:txBody>
                    <a:bodyPr/>
                    <a:lstStyle/>
                    <a:p>
                      <a:r>
                        <a:rPr lang="en-US" sz="1600" dirty="0"/>
                        <a:t>Check GI Bill</a:t>
                      </a:r>
                    </a:p>
                  </a:txBody>
                  <a:tcPr/>
                </a:tc>
                <a:tc>
                  <a:txBody>
                    <a:bodyPr/>
                    <a:lstStyle/>
                    <a:p>
                      <a:r>
                        <a:rPr lang="en-US" sz="1600" dirty="0"/>
                        <a:t>54%</a:t>
                      </a:r>
                    </a:p>
                  </a:txBody>
                  <a:tcPr/>
                </a:tc>
                <a:tc>
                  <a:txBody>
                    <a:bodyPr/>
                    <a:lstStyle/>
                    <a:p>
                      <a:r>
                        <a:rPr lang="en-US" sz="1600" b="1" dirty="0"/>
                        <a:t>About VA (32%)</a:t>
                      </a:r>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50</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67479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Records &amp; Home Loan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56744999"/>
              </p:ext>
            </p:extLst>
          </p:nvPr>
        </p:nvGraphicFramePr>
        <p:xfrm>
          <a:off x="457200" y="1276350"/>
          <a:ext cx="7543800" cy="18542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Veteran</a:t>
                      </a:r>
                      <a:r>
                        <a:rPr lang="en-US" sz="1600" baseline="0" dirty="0"/>
                        <a:t> ID</a:t>
                      </a:r>
                      <a:endParaRPr lang="en-US" sz="1600" dirty="0"/>
                    </a:p>
                  </a:txBody>
                  <a:tcPr/>
                </a:tc>
                <a:tc>
                  <a:txBody>
                    <a:bodyPr/>
                    <a:lstStyle/>
                    <a:p>
                      <a:r>
                        <a:rPr lang="en-US" sz="1600" dirty="0"/>
                        <a:t>60%</a:t>
                      </a:r>
                    </a:p>
                  </a:txBody>
                  <a:tcPr/>
                </a:tc>
                <a:tc>
                  <a:txBody>
                    <a:bodyPr/>
                    <a:lstStyle/>
                    <a:p>
                      <a:r>
                        <a:rPr lang="en-US" sz="1600" b="1" dirty="0"/>
                        <a:t>About VA (31%)</a:t>
                      </a:r>
                      <a:r>
                        <a:rPr lang="en-US" sz="1600" b="1" baseline="0" dirty="0"/>
                        <a:t> </a:t>
                      </a:r>
                      <a:r>
                        <a:rPr lang="en-US" sz="1600" baseline="0" dirty="0"/>
                        <a:t>/ Health Care (13%)</a:t>
                      </a:r>
                      <a:endParaRPr lang="en-US" sz="1600" dirty="0"/>
                    </a:p>
                  </a:txBody>
                  <a:tcPr/>
                </a:tc>
                <a:extLst>
                  <a:ext uri="{0D108BD9-81ED-4DB2-BD59-A6C34878D82A}">
                    <a16:rowId xmlns:a16="http://schemas.microsoft.com/office/drawing/2014/main" val="10001"/>
                  </a:ext>
                </a:extLst>
              </a:tr>
              <a:tr h="370840">
                <a:tc>
                  <a:txBody>
                    <a:bodyPr/>
                    <a:lstStyle/>
                    <a:p>
                      <a:r>
                        <a:rPr lang="en-US" sz="1600" dirty="0"/>
                        <a:t>DD-214</a:t>
                      </a:r>
                    </a:p>
                  </a:txBody>
                  <a:tcPr/>
                </a:tc>
                <a:tc>
                  <a:txBody>
                    <a:bodyPr/>
                    <a:lstStyle/>
                    <a:p>
                      <a:r>
                        <a:rPr lang="en-US" sz="1600" dirty="0"/>
                        <a:t>60%</a:t>
                      </a:r>
                    </a:p>
                  </a:txBody>
                  <a:tcPr/>
                </a:tc>
                <a:tc>
                  <a:txBody>
                    <a:bodyPr/>
                    <a:lstStyle/>
                    <a:p>
                      <a:r>
                        <a:rPr lang="en-US" sz="1600" b="1" dirty="0"/>
                        <a:t>About VA (44%)</a:t>
                      </a:r>
                    </a:p>
                  </a:txBody>
                  <a:tcPr/>
                </a:tc>
                <a:extLst>
                  <a:ext uri="{0D108BD9-81ED-4DB2-BD59-A6C34878D82A}">
                    <a16:rowId xmlns:a16="http://schemas.microsoft.com/office/drawing/2014/main" val="10002"/>
                  </a:ext>
                </a:extLst>
              </a:tr>
              <a:tr h="370840">
                <a:tc>
                  <a:txBody>
                    <a:bodyPr/>
                    <a:lstStyle/>
                    <a:p>
                      <a:r>
                        <a:rPr lang="en-US" sz="1600" dirty="0"/>
                        <a:t>Blue Button</a:t>
                      </a:r>
                    </a:p>
                  </a:txBody>
                  <a:tcPr/>
                </a:tc>
                <a:tc>
                  <a:txBody>
                    <a:bodyPr/>
                    <a:lstStyle/>
                    <a:p>
                      <a:r>
                        <a:rPr lang="en-US" sz="1600" dirty="0"/>
                        <a:t>70%</a:t>
                      </a:r>
                    </a:p>
                  </a:txBody>
                  <a:tcPr/>
                </a:tc>
                <a:tc>
                  <a:txBody>
                    <a:bodyPr/>
                    <a:lstStyle/>
                    <a:p>
                      <a:r>
                        <a:rPr lang="en-US" sz="1600" dirty="0"/>
                        <a:t>Health</a:t>
                      </a:r>
                      <a:r>
                        <a:rPr lang="en-US" sz="1600" baseline="0" dirty="0"/>
                        <a:t> Care (26%)</a:t>
                      </a:r>
                      <a:endParaRPr lang="en-US" sz="1600" dirty="0"/>
                    </a:p>
                  </a:txBody>
                  <a:tcPr/>
                </a:tc>
                <a:extLst>
                  <a:ext uri="{0D108BD9-81ED-4DB2-BD59-A6C34878D82A}">
                    <a16:rowId xmlns:a16="http://schemas.microsoft.com/office/drawing/2014/main" val="10003"/>
                  </a:ext>
                </a:extLst>
              </a:tr>
              <a:tr h="370840">
                <a:tc>
                  <a:txBody>
                    <a:bodyPr/>
                    <a:lstStyle/>
                    <a:p>
                      <a:r>
                        <a:rPr lang="en-US" sz="1600" dirty="0"/>
                        <a:t>VA Letters</a:t>
                      </a:r>
                    </a:p>
                  </a:txBody>
                  <a:tcPr/>
                </a:tc>
                <a:tc>
                  <a:txBody>
                    <a:bodyPr/>
                    <a:lstStyle/>
                    <a:p>
                      <a:r>
                        <a:rPr lang="en-US" sz="1600" dirty="0"/>
                        <a:t>36%</a:t>
                      </a:r>
                    </a:p>
                  </a:txBody>
                  <a:tcPr/>
                </a:tc>
                <a:tc>
                  <a:txBody>
                    <a:bodyPr/>
                    <a:lstStyle/>
                    <a:p>
                      <a:r>
                        <a:rPr lang="en-US" sz="1600" b="1" dirty="0"/>
                        <a:t>Disability (38%) </a:t>
                      </a:r>
                      <a:r>
                        <a:rPr lang="en-US" sz="1600" dirty="0"/>
                        <a:t>/ About VA (16%)</a:t>
                      </a: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51</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585425746"/>
              </p:ext>
            </p:extLst>
          </p:nvPr>
        </p:nvGraphicFramePr>
        <p:xfrm>
          <a:off x="470065" y="3401433"/>
          <a:ext cx="75438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Home Loan</a:t>
                      </a:r>
                      <a:r>
                        <a:rPr lang="en-US" sz="1600" baseline="0" dirty="0"/>
                        <a:t> COE</a:t>
                      </a:r>
                      <a:endParaRPr lang="en-US" sz="1600" dirty="0"/>
                    </a:p>
                  </a:txBody>
                  <a:tcPr/>
                </a:tc>
                <a:tc>
                  <a:txBody>
                    <a:bodyPr/>
                    <a:lstStyle/>
                    <a:p>
                      <a:r>
                        <a:rPr lang="en-US" sz="1600" dirty="0"/>
                        <a:t>45%</a:t>
                      </a:r>
                    </a:p>
                  </a:txBody>
                  <a:tcPr/>
                </a:tc>
                <a:tc>
                  <a:txBody>
                    <a:bodyPr/>
                    <a:lstStyle/>
                    <a:p>
                      <a:r>
                        <a:rPr lang="en-US" sz="1600" b="1" dirty="0"/>
                        <a:t>About VA (36%)</a:t>
                      </a:r>
                      <a:r>
                        <a:rPr lang="en-US" sz="1600" b="0" baseline="0" dirty="0"/>
                        <a:t> / HA</a:t>
                      </a:r>
                      <a:r>
                        <a:rPr lang="en-US" sz="1600" b="0" baseline="0" dirty="0">
                          <a:sym typeface="Wingdings"/>
                        </a:rPr>
                        <a:t> How to Apply (10%)</a:t>
                      </a:r>
                      <a:endParaRPr lang="en-US" sz="16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17486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Pension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88915741"/>
              </p:ext>
            </p:extLst>
          </p:nvPr>
        </p:nvGraphicFramePr>
        <p:xfrm>
          <a:off x="457200" y="1276350"/>
          <a:ext cx="75438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55%</a:t>
                      </a:r>
                    </a:p>
                  </a:txBody>
                  <a:tcPr/>
                </a:tc>
                <a:tc>
                  <a:txBody>
                    <a:bodyPr/>
                    <a:lstStyle/>
                    <a:p>
                      <a:r>
                        <a:rPr lang="en-US" sz="1600" b="1" dirty="0"/>
                        <a:t>About VA (19%)</a:t>
                      </a:r>
                      <a:r>
                        <a:rPr lang="en-US" sz="1600" b="1" baseline="0" dirty="0"/>
                        <a:t> / Other Pension (13%)</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Track Claim</a:t>
                      </a:r>
                    </a:p>
                  </a:txBody>
                  <a:tcPr/>
                </a:tc>
                <a:tc>
                  <a:txBody>
                    <a:bodyPr/>
                    <a:lstStyle/>
                    <a:p>
                      <a:r>
                        <a:rPr lang="en-US" sz="1600" dirty="0"/>
                        <a:t>57%</a:t>
                      </a:r>
                    </a:p>
                  </a:txBody>
                  <a:tcPr/>
                </a:tc>
                <a:tc>
                  <a:txBody>
                    <a:bodyPr/>
                    <a:lstStyle/>
                    <a:p>
                      <a:r>
                        <a:rPr lang="en-US" sz="1600" b="1" dirty="0"/>
                        <a:t>About VA (18%) /  Other Pension (12%)</a:t>
                      </a:r>
                    </a:p>
                  </a:txBody>
                  <a:tcPr/>
                </a:tc>
                <a:extLst>
                  <a:ext uri="{0D108BD9-81ED-4DB2-BD59-A6C34878D82A}">
                    <a16:rowId xmlns:a16="http://schemas.microsoft.com/office/drawing/2014/main" val="10002"/>
                  </a:ext>
                </a:extLst>
              </a:tr>
              <a:tr h="370840">
                <a:tc>
                  <a:txBody>
                    <a:bodyPr/>
                    <a:lstStyle/>
                    <a:p>
                      <a:r>
                        <a:rPr lang="en-US" sz="1600" dirty="0"/>
                        <a:t>Payment History</a:t>
                      </a:r>
                    </a:p>
                  </a:txBody>
                  <a:tcPr/>
                </a:tc>
                <a:tc>
                  <a:txBody>
                    <a:bodyPr/>
                    <a:lstStyle/>
                    <a:p>
                      <a:r>
                        <a:rPr lang="en-US" sz="1600" dirty="0"/>
                        <a:t>52%</a:t>
                      </a:r>
                    </a:p>
                  </a:txBody>
                  <a:tcPr/>
                </a:tc>
                <a:tc>
                  <a:txBody>
                    <a:bodyPr/>
                    <a:lstStyle/>
                    <a:p>
                      <a:r>
                        <a:rPr lang="en-US" sz="1600" b="1" dirty="0"/>
                        <a:t>About VA (17%) /  Records,</a:t>
                      </a:r>
                      <a:r>
                        <a:rPr lang="en-US" sz="1600" b="1" baseline="0" dirty="0"/>
                        <a:t> Disability (16%)</a:t>
                      </a:r>
                      <a:endParaRPr lang="en-US" sz="1600" b="1"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52</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spTree>
    <p:extLst>
      <p:ext uri="{BB962C8B-B14F-4D97-AF65-F5344CB8AC3E}">
        <p14:creationId xmlns:p14="http://schemas.microsoft.com/office/powerpoint/2010/main" val="17786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Pension &amp; Careers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88915741"/>
              </p:ext>
            </p:extLst>
          </p:nvPr>
        </p:nvGraphicFramePr>
        <p:xfrm>
          <a:off x="457200" y="1276350"/>
          <a:ext cx="75438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55%</a:t>
                      </a:r>
                    </a:p>
                  </a:txBody>
                  <a:tcPr/>
                </a:tc>
                <a:tc>
                  <a:txBody>
                    <a:bodyPr/>
                    <a:lstStyle/>
                    <a:p>
                      <a:r>
                        <a:rPr lang="en-US" sz="1600" b="1" dirty="0"/>
                        <a:t>About VA (19%)</a:t>
                      </a:r>
                      <a:r>
                        <a:rPr lang="en-US" sz="1600" b="1" baseline="0" dirty="0"/>
                        <a:t> / Other Pension (13%)</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Track Claim</a:t>
                      </a:r>
                    </a:p>
                  </a:txBody>
                  <a:tcPr/>
                </a:tc>
                <a:tc>
                  <a:txBody>
                    <a:bodyPr/>
                    <a:lstStyle/>
                    <a:p>
                      <a:r>
                        <a:rPr lang="en-US" sz="1600" dirty="0"/>
                        <a:t>57%</a:t>
                      </a:r>
                    </a:p>
                  </a:txBody>
                  <a:tcPr/>
                </a:tc>
                <a:tc>
                  <a:txBody>
                    <a:bodyPr/>
                    <a:lstStyle/>
                    <a:p>
                      <a:r>
                        <a:rPr lang="en-US" sz="1600" b="1" dirty="0"/>
                        <a:t>About VA (18%) /  Other Pension (12%)</a:t>
                      </a:r>
                    </a:p>
                  </a:txBody>
                  <a:tcPr/>
                </a:tc>
                <a:extLst>
                  <a:ext uri="{0D108BD9-81ED-4DB2-BD59-A6C34878D82A}">
                    <a16:rowId xmlns:a16="http://schemas.microsoft.com/office/drawing/2014/main" val="10002"/>
                  </a:ext>
                </a:extLst>
              </a:tr>
              <a:tr h="370840">
                <a:tc>
                  <a:txBody>
                    <a:bodyPr/>
                    <a:lstStyle/>
                    <a:p>
                      <a:r>
                        <a:rPr lang="en-US" sz="1600" dirty="0"/>
                        <a:t>Payment History</a:t>
                      </a:r>
                    </a:p>
                  </a:txBody>
                  <a:tcPr/>
                </a:tc>
                <a:tc>
                  <a:txBody>
                    <a:bodyPr/>
                    <a:lstStyle/>
                    <a:p>
                      <a:r>
                        <a:rPr lang="en-US" sz="1600" dirty="0"/>
                        <a:t>52%</a:t>
                      </a:r>
                    </a:p>
                  </a:txBody>
                  <a:tcPr/>
                </a:tc>
                <a:tc>
                  <a:txBody>
                    <a:bodyPr/>
                    <a:lstStyle/>
                    <a:p>
                      <a:r>
                        <a:rPr lang="en-US" sz="1600" b="1" dirty="0"/>
                        <a:t>About VA (17%) /  Records,</a:t>
                      </a:r>
                      <a:r>
                        <a:rPr lang="en-US" sz="1600" b="1" baseline="0" dirty="0"/>
                        <a:t> Disability (16%)</a:t>
                      </a:r>
                      <a:endParaRPr lang="en-US" sz="1600" b="1"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53</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21099619"/>
              </p:ext>
            </p:extLst>
          </p:nvPr>
        </p:nvGraphicFramePr>
        <p:xfrm>
          <a:off x="457200" y="2988901"/>
          <a:ext cx="75438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Find a Job</a:t>
                      </a:r>
                    </a:p>
                  </a:txBody>
                  <a:tcPr/>
                </a:tc>
                <a:tc>
                  <a:txBody>
                    <a:bodyPr/>
                    <a:lstStyle/>
                    <a:p>
                      <a:r>
                        <a:rPr lang="en-US" sz="1600" dirty="0"/>
                        <a:t>31%</a:t>
                      </a:r>
                    </a:p>
                  </a:txBody>
                  <a:tcPr/>
                </a:tc>
                <a:tc>
                  <a:txBody>
                    <a:bodyPr/>
                    <a:lstStyle/>
                    <a:p>
                      <a:r>
                        <a:rPr lang="en-US" sz="1600" b="1" dirty="0"/>
                        <a:t>About</a:t>
                      </a:r>
                      <a:r>
                        <a:rPr lang="en-US" sz="1600" b="1" baseline="0" dirty="0"/>
                        <a:t> VA (62%)</a:t>
                      </a:r>
                      <a:endParaRPr lang="en-US" sz="16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846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Burials &amp; About VA</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31941972"/>
              </p:ext>
            </p:extLst>
          </p:nvPr>
        </p:nvGraphicFramePr>
        <p:xfrm>
          <a:off x="457200" y="12763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Burial Allowances</a:t>
                      </a:r>
                    </a:p>
                  </a:txBody>
                  <a:tcPr/>
                </a:tc>
                <a:tc>
                  <a:txBody>
                    <a:bodyPr/>
                    <a:lstStyle/>
                    <a:p>
                      <a:r>
                        <a:rPr lang="en-US" sz="1600" dirty="0"/>
                        <a:t>73%</a:t>
                      </a:r>
                    </a:p>
                  </a:txBody>
                  <a:tcPr/>
                </a:tc>
                <a:tc>
                  <a:txBody>
                    <a:bodyPr/>
                    <a:lstStyle/>
                    <a:p>
                      <a:r>
                        <a:rPr lang="en-US" sz="1600" b="0" dirty="0"/>
                        <a:t>About VA (12%) / Other Burial links (10%)</a:t>
                      </a:r>
                    </a:p>
                  </a:txBody>
                  <a:tcPr/>
                </a:tc>
                <a:extLst>
                  <a:ext uri="{0D108BD9-81ED-4DB2-BD59-A6C34878D82A}">
                    <a16:rowId xmlns:a16="http://schemas.microsoft.com/office/drawing/2014/main" val="10001"/>
                  </a:ext>
                </a:extLst>
              </a:tr>
              <a:tr h="370840">
                <a:tc>
                  <a:txBody>
                    <a:bodyPr/>
                    <a:lstStyle/>
                    <a:p>
                      <a:r>
                        <a:rPr lang="en-US" sz="1600" dirty="0"/>
                        <a:t>Find a Cemetery</a:t>
                      </a:r>
                    </a:p>
                  </a:txBody>
                  <a:tcPr/>
                </a:tc>
                <a:tc>
                  <a:txBody>
                    <a:bodyPr/>
                    <a:lstStyle/>
                    <a:p>
                      <a:r>
                        <a:rPr lang="en-US" sz="1600" dirty="0"/>
                        <a:t>42%</a:t>
                      </a:r>
                    </a:p>
                  </a:txBody>
                  <a:tcPr/>
                </a:tc>
                <a:tc>
                  <a:txBody>
                    <a:bodyPr/>
                    <a:lstStyle/>
                    <a:p>
                      <a:r>
                        <a:rPr lang="en-US" sz="1600" b="1" dirty="0"/>
                        <a:t>About VA (44%) </a:t>
                      </a:r>
                      <a:r>
                        <a:rPr lang="en-US" sz="1600" b="0" dirty="0"/>
                        <a:t>/ Other Burial links (11%)</a:t>
                      </a:r>
                      <a:endParaRPr lang="en-US" sz="1600" b="1" dirty="0"/>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54</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188759251"/>
              </p:ext>
            </p:extLst>
          </p:nvPr>
        </p:nvGraphicFramePr>
        <p:xfrm>
          <a:off x="457200" y="26479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Veterans</a:t>
                      </a:r>
                      <a:r>
                        <a:rPr lang="en-US" sz="1600" baseline="0" dirty="0"/>
                        <a:t> Choice</a:t>
                      </a:r>
                      <a:endParaRPr lang="en-US" sz="1600" dirty="0"/>
                    </a:p>
                  </a:txBody>
                  <a:tcPr/>
                </a:tc>
                <a:tc>
                  <a:txBody>
                    <a:bodyPr/>
                    <a:lstStyle/>
                    <a:p>
                      <a:r>
                        <a:rPr lang="en-US" sz="1600" dirty="0"/>
                        <a:t>8%</a:t>
                      </a:r>
                    </a:p>
                  </a:txBody>
                  <a:tcPr/>
                </a:tc>
                <a:tc>
                  <a:txBody>
                    <a:bodyPr/>
                    <a:lstStyle/>
                    <a:p>
                      <a:r>
                        <a:rPr lang="en-US" sz="1600" b="1" dirty="0"/>
                        <a:t>Health Care (80%)</a:t>
                      </a:r>
                    </a:p>
                  </a:txBody>
                  <a:tcPr/>
                </a:tc>
                <a:extLst>
                  <a:ext uri="{0D108BD9-81ED-4DB2-BD59-A6C34878D82A}">
                    <a16:rowId xmlns:a16="http://schemas.microsoft.com/office/drawing/2014/main" val="10001"/>
                  </a:ext>
                </a:extLst>
              </a:tr>
              <a:tr h="370840">
                <a:tc>
                  <a:txBody>
                    <a:bodyPr/>
                    <a:lstStyle/>
                    <a:p>
                      <a:r>
                        <a:rPr lang="en-US" sz="1600" dirty="0"/>
                        <a:t>Public</a:t>
                      </a:r>
                      <a:r>
                        <a:rPr lang="en-US" sz="1600" baseline="0" dirty="0"/>
                        <a:t> Affairs</a:t>
                      </a:r>
                      <a:endParaRPr lang="en-US" sz="1600" dirty="0"/>
                    </a:p>
                  </a:txBody>
                  <a:tcPr/>
                </a:tc>
                <a:tc>
                  <a:txBody>
                    <a:bodyPr/>
                    <a:lstStyle/>
                    <a:p>
                      <a:r>
                        <a:rPr lang="en-US" sz="1600" dirty="0"/>
                        <a:t>29%</a:t>
                      </a:r>
                    </a:p>
                  </a:txBody>
                  <a:tcPr/>
                </a:tc>
                <a:tc>
                  <a:txBody>
                    <a:bodyPr/>
                    <a:lstStyle/>
                    <a:p>
                      <a:r>
                        <a:rPr lang="en-US" sz="1600" b="1" dirty="0"/>
                        <a:t>Learn About</a:t>
                      </a:r>
                      <a:r>
                        <a:rPr lang="en-US" sz="1600" b="1" baseline="0" dirty="0"/>
                        <a:t> VA (41%) </a:t>
                      </a:r>
                      <a:r>
                        <a:rPr lang="en-US" sz="1600" b="0" baseline="0" dirty="0"/>
                        <a:t>/ Innovation at VA (16%)</a:t>
                      </a:r>
                      <a:endParaRPr lang="en-US" sz="1600" b="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05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learned that the mega menu navigation model can work for VA</a:t>
            </a:r>
          </a:p>
        </p:txBody>
      </p:sp>
      <p:sp>
        <p:nvSpPr>
          <p:cNvPr id="3" name="Content Placeholder 2"/>
          <p:cNvSpPr>
            <a:spLocks noGrp="1"/>
          </p:cNvSpPr>
          <p:nvPr>
            <p:ph idx="1"/>
          </p:nvPr>
        </p:nvSpPr>
        <p:spPr>
          <a:xfrm>
            <a:off x="457200" y="1410890"/>
            <a:ext cx="7543800" cy="3352800"/>
          </a:xfrm>
        </p:spPr>
        <p:txBody>
          <a:bodyPr>
            <a:normAutofit/>
          </a:bodyPr>
          <a:lstStyle/>
          <a:p>
            <a:r>
              <a:rPr lang="en-US" b="1" dirty="0"/>
              <a:t>We may want to consider a term other than “About VA” to help distinguish benefits content from other VA content</a:t>
            </a:r>
          </a:p>
          <a:p>
            <a:r>
              <a:rPr lang="en-US" b="1" dirty="0"/>
              <a:t>We still have to rely heavily on cross-linking the hubs and redirecting users back from About VA pages to the benefits content</a:t>
            </a:r>
          </a:p>
          <a:p>
            <a:r>
              <a:rPr lang="en-US" b="1" dirty="0"/>
              <a:t>Each Hub will need additional research to refine the terms used </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55</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319038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56</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Now that we’ve found a way to organize the massive content list for </a:t>
            </a:r>
            <a:r>
              <a:rPr lang="en-US" sz="2800" dirty="0" err="1"/>
              <a:t>VA.gov</a:t>
            </a:r>
            <a:r>
              <a:rPr lang="en-US" sz="2800" dirty="0"/>
              <a:t>, we must run individual studies to test the content in each Hub.</a:t>
            </a:r>
          </a:p>
        </p:txBody>
      </p:sp>
    </p:spTree>
    <p:extLst>
      <p:ext uri="{BB962C8B-B14F-4D97-AF65-F5344CB8AC3E}">
        <p14:creationId xmlns:p14="http://schemas.microsoft.com/office/powerpoint/2010/main" val="1962466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5 – </a:t>
            </a:r>
            <a:r>
              <a:rPr lang="en-US" dirty="0" err="1"/>
              <a:t>Preview.va.gov</a:t>
            </a:r>
            <a:r>
              <a:rPr lang="en-US" dirty="0"/>
              <a:t> Usability Test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57</a:t>
            </a:fld>
            <a:endParaRPr lang="en-US"/>
          </a:p>
        </p:txBody>
      </p:sp>
    </p:spTree>
    <p:extLst>
      <p:ext uri="{BB962C8B-B14F-4D97-AF65-F5344CB8AC3E}">
        <p14:creationId xmlns:p14="http://schemas.microsoft.com/office/powerpoint/2010/main" val="258390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assess the usability of the </a:t>
            </a:r>
            <a:r>
              <a:rPr lang="en-US" b="0" dirty="0" err="1"/>
              <a:t>preview.va.gov</a:t>
            </a:r>
            <a:r>
              <a:rPr lang="en-US" b="0" dirty="0"/>
              <a:t> on desktop and mobile</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Minneapolis, MN VAMC</a:t>
            </a:r>
          </a:p>
          <a:p>
            <a:r>
              <a:rPr lang="en-US" b="1" dirty="0"/>
              <a:t>Spoke with 14 Veterans of varying ages and races</a:t>
            </a:r>
          </a:p>
          <a:p>
            <a:pPr lvl="1"/>
            <a:r>
              <a:rPr lang="en-US" b="1" dirty="0"/>
              <a:t>8 Desktop, 6 Mobile</a:t>
            </a:r>
          </a:p>
          <a:p>
            <a:r>
              <a:rPr lang="en-US" b="1" dirty="0"/>
              <a:t>Used the live </a:t>
            </a:r>
            <a:r>
              <a:rPr lang="en-US" b="1" dirty="0" err="1"/>
              <a:t>preview.va.gov</a:t>
            </a:r>
            <a:r>
              <a:rPr lang="en-US" b="1" dirty="0"/>
              <a:t> website</a:t>
            </a:r>
          </a:p>
          <a:p>
            <a:r>
              <a:rPr lang="en-US" b="1" dirty="0"/>
              <a:t>Asked structured interview questions to gather feedback about the homepage, navigation, hub pages, and tool landing pages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5" name="Slide Number Placeholder 4"/>
          <p:cNvSpPr>
            <a:spLocks noGrp="1"/>
          </p:cNvSpPr>
          <p:nvPr>
            <p:ph type="sldNum" sz="quarter" idx="12"/>
          </p:nvPr>
        </p:nvSpPr>
        <p:spPr/>
        <p:txBody>
          <a:bodyPr/>
          <a:lstStyle/>
          <a:p>
            <a:fld id="{C9F7588F-6348-F24B-A92C-146CC9ED7FC5}" type="slidenum">
              <a:rPr lang="en-US" smtClean="0"/>
              <a:t>58</a:t>
            </a:fld>
            <a:endParaRPr lang="en-US"/>
          </a:p>
        </p:txBody>
      </p:sp>
    </p:spTree>
    <p:extLst>
      <p:ext uri="{BB962C8B-B14F-4D97-AF65-F5344CB8AC3E}">
        <p14:creationId xmlns:p14="http://schemas.microsoft.com/office/powerpoint/2010/main" val="4058953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err="1"/>
              <a:t>Preview.va.gov</a:t>
            </a:r>
            <a:r>
              <a:rPr lang="en-US" dirty="0"/>
              <a:t>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59</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078230"/>
            <a:ext cx="4305901" cy="347472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Focused on first impressions and first clicks from the homepage</a:t>
            </a:r>
          </a:p>
          <a:p>
            <a:r>
              <a:rPr lang="en-US" b="1" dirty="0"/>
              <a:t>Directed users to the mega menu for feedback on options and usefulness</a:t>
            </a:r>
          </a:p>
          <a:p>
            <a:endParaRPr lang="en-US" b="1" dirty="0"/>
          </a:p>
        </p:txBody>
      </p:sp>
    </p:spTree>
    <p:extLst>
      <p:ext uri="{BB962C8B-B14F-4D97-AF65-F5344CB8AC3E}">
        <p14:creationId xmlns:p14="http://schemas.microsoft.com/office/powerpoint/2010/main" val="286085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Veterans don</a:t>
            </a:r>
            <a:r>
              <a:rPr lang="mr-IN" dirty="0"/>
              <a:t>’</a:t>
            </a:r>
            <a:r>
              <a:rPr lang="en-US" dirty="0"/>
              <a:t>t agree on what to call these groups of content</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20000"/>
          </a:bodyPr>
          <a:lstStyle/>
          <a:p>
            <a:r>
              <a:rPr lang="en-US" b="1" dirty="0"/>
              <a:t>Veteran’s groups had low agreement scores but provide valuable labels</a:t>
            </a:r>
          </a:p>
          <a:p>
            <a:pPr lvl="1"/>
            <a:r>
              <a:rPr lang="en-US" b="1" dirty="0"/>
              <a:t>Account Information / Management</a:t>
            </a:r>
          </a:p>
          <a:p>
            <a:pPr lvl="1"/>
            <a:r>
              <a:rPr lang="en-US" b="1" dirty="0"/>
              <a:t>About the VA</a:t>
            </a:r>
          </a:p>
          <a:p>
            <a:pPr lvl="1"/>
            <a:r>
              <a:rPr lang="en-US" b="1" dirty="0"/>
              <a:t>My VA / For Me</a:t>
            </a:r>
          </a:p>
          <a:p>
            <a:pPr lvl="1"/>
            <a:r>
              <a:rPr lang="en-US" b="1" dirty="0"/>
              <a:t>Most Important (focused on health due to audience)</a:t>
            </a:r>
          </a:p>
          <a:p>
            <a:pPr lvl="1"/>
            <a:r>
              <a:rPr lang="en-US" b="1" dirty="0"/>
              <a:t>Self Service / Online</a:t>
            </a:r>
          </a:p>
          <a:p>
            <a:r>
              <a:rPr lang="en-US" b="1" dirty="0"/>
              <a:t>Airborne Hazards and Ordering Hearing Aid Batteries were consistently outliers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6</a:t>
            </a:fld>
            <a:endParaRPr lang="en-US"/>
          </a:p>
        </p:txBody>
      </p:sp>
    </p:spTree>
    <p:extLst>
      <p:ext uri="{BB962C8B-B14F-4D97-AF65-F5344CB8AC3E}">
        <p14:creationId xmlns:p14="http://schemas.microsoft.com/office/powerpoint/2010/main" val="1558241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391400" cy="647701"/>
          </a:xfrm>
        </p:spPr>
        <p:txBody>
          <a:bodyPr>
            <a:normAutofit/>
          </a:bodyPr>
          <a:lstStyle/>
          <a:p>
            <a:r>
              <a:rPr lang="en-US" dirty="0"/>
              <a:t>Benefit hubs and tool landing pages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60</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303963"/>
            <a:ext cx="4305901" cy="2957852"/>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Gathered info on the hub design and layout</a:t>
            </a:r>
          </a:p>
          <a:p>
            <a:r>
              <a:rPr lang="en-US" b="1" dirty="0"/>
              <a:t>Focused on the left navigation and call to action buttons on the tool landing pages </a:t>
            </a:r>
          </a:p>
          <a:p>
            <a:endParaRPr lang="en-US" b="1" dirty="0"/>
          </a:p>
        </p:txBody>
      </p:sp>
    </p:spTree>
    <p:extLst>
      <p:ext uri="{BB962C8B-B14F-4D97-AF65-F5344CB8AC3E}">
        <p14:creationId xmlns:p14="http://schemas.microsoft.com/office/powerpoint/2010/main" val="2433747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lnSpcReduction="10000"/>
          </a:bodyPr>
          <a:lstStyle/>
          <a:p>
            <a:pPr marL="0" indent="0">
              <a:buNone/>
            </a:pPr>
            <a:r>
              <a:rPr lang="en-US" b="1" dirty="0"/>
              <a:t>What are your impressions of this site?</a:t>
            </a:r>
          </a:p>
          <a:p>
            <a:pPr marL="0" indent="0">
              <a:buNone/>
            </a:pPr>
            <a:r>
              <a:rPr lang="en-US" sz="1600" b="1" i="1" dirty="0"/>
              <a:t>"Nice categories, going to get into the areas that you're in. Looks like you're going to step your way on through” – Mobile P5</a:t>
            </a:r>
            <a:endParaRPr lang="en-US" sz="1600" b="1" dirty="0"/>
          </a:p>
          <a:p>
            <a:pPr marL="0" indent="0">
              <a:buNone/>
            </a:pPr>
            <a:endParaRPr lang="en-US" b="1" dirty="0"/>
          </a:p>
          <a:p>
            <a:pPr marL="0" indent="0">
              <a:buNone/>
            </a:pPr>
            <a:r>
              <a:rPr lang="en-US" b="1" dirty="0"/>
              <a:t>If this website went live tomorrow, what would you want other Veterans to know?</a:t>
            </a:r>
          </a:p>
          <a:p>
            <a:pPr marL="0" indent="0">
              <a:buNone/>
            </a:pPr>
            <a:r>
              <a:rPr lang="en-US" sz="1600" b="1" i="1" dirty="0"/>
              <a:t>“I would encourage them that it’s a little easier to navigate” – Desktop P2</a:t>
            </a:r>
          </a:p>
          <a:p>
            <a:pPr marL="0" indent="0">
              <a:buNone/>
            </a:pPr>
            <a:r>
              <a:rPr lang="en-US" sz="1600" b="1" i="1" dirty="0"/>
              <a:t>"Not to be afraid of it. It's not intimidating at all. I think without a lot of knowledge about the website you can get to where you need to go.” – Mobile P6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61</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Tree>
    <p:extLst>
      <p:ext uri="{BB962C8B-B14F-4D97-AF65-F5344CB8AC3E}">
        <p14:creationId xmlns:p14="http://schemas.microsoft.com/office/powerpoint/2010/main" val="3357443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b="1" dirty="0"/>
              <a:t>How did that compare to your past experiences with VA websites?</a:t>
            </a:r>
            <a:endParaRPr lang="en-US" b="1" i="1" dirty="0"/>
          </a:p>
          <a:p>
            <a:pPr marL="0" indent="0">
              <a:buNone/>
            </a:pPr>
            <a:r>
              <a:rPr lang="en-US" sz="1600" b="1" i="1" dirty="0"/>
              <a:t>“…[old site] lots of clicking, at least 5 minutes to try to hunt down, this is better, a lot more organized, makes it easy to find what you are looking for, it’s right there in front of your face” – Desktop P4</a:t>
            </a:r>
          </a:p>
          <a:p>
            <a:pPr marL="0" indent="0">
              <a:buNone/>
            </a:pPr>
            <a:r>
              <a:rPr lang="en-US" sz="1600" b="1" i="1" dirty="0"/>
              <a:t>“Everything is on one screen, all 4 areas, its more easier, it would make it more easier for veterans, its more informational, easier to find things.” – Desktop P5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62</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Tree>
    <p:extLst>
      <p:ext uri="{BB962C8B-B14F-4D97-AF65-F5344CB8AC3E}">
        <p14:creationId xmlns:p14="http://schemas.microsoft.com/office/powerpoint/2010/main" val="4511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Reception for the </a:t>
            </a:r>
            <a:r>
              <a:rPr lang="en-US" dirty="0" err="1"/>
              <a:t>preview.va.gov</a:t>
            </a:r>
            <a:r>
              <a:rPr lang="en-US" dirty="0"/>
              <a:t> homepage and navigation was extremely positive</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fontScale="92500" lnSpcReduction="10000"/>
          </a:bodyPr>
          <a:lstStyle/>
          <a:p>
            <a:r>
              <a:rPr lang="en-US" b="1" dirty="0"/>
              <a:t>Veterans liked and understood the benefit categories</a:t>
            </a:r>
          </a:p>
          <a:p>
            <a:r>
              <a:rPr lang="en-US" b="1" dirty="0"/>
              <a:t>The top tasks boxes drew users attention and they commented on the usefulness of the links</a:t>
            </a:r>
          </a:p>
          <a:p>
            <a:r>
              <a:rPr lang="en-US" b="1" dirty="0"/>
              <a:t>Homepage layout exposed Veterans to benefits they may not have considered</a:t>
            </a:r>
          </a:p>
          <a:p>
            <a:r>
              <a:rPr lang="en-US" b="1" dirty="0"/>
              <a:t>Browsing the top navigation worked well in both formats</a:t>
            </a:r>
          </a:p>
          <a:p>
            <a:r>
              <a:rPr lang="en-US" b="1" dirty="0"/>
              <a:t>Users understood the purpose of the “About VA” tab</a:t>
            </a:r>
          </a:p>
          <a:p>
            <a:r>
              <a:rPr lang="en-US" b="1" dirty="0"/>
              <a:t>VCL got good reception and emphasis from Veterans</a:t>
            </a:r>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63</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2393166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Veterans called our attention to some improvements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The top tasks on the homepage worked well but Veterans overlooked the top navigation generally</a:t>
            </a:r>
          </a:p>
          <a:p>
            <a:r>
              <a:rPr lang="en-US" b="1" dirty="0"/>
              <a:t>The full benefit category list in the middle of the homepage did not catch their attention</a:t>
            </a:r>
          </a:p>
          <a:p>
            <a:r>
              <a:rPr lang="en-US" b="1" dirty="0"/>
              <a:t>Some users commented that the homepage was “flat” or “boring”</a:t>
            </a:r>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64</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3729022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The hub and tool landing pages met Veterans needs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Users liked the hub page format and were successful browsing the headers, links, and text</a:t>
            </a:r>
          </a:p>
          <a:p>
            <a:r>
              <a:rPr lang="en-US" b="1" dirty="0"/>
              <a:t>Most users understood that many tasks would require sign-in to complete</a:t>
            </a:r>
          </a:p>
          <a:p>
            <a:r>
              <a:rPr lang="en-US" b="1" dirty="0"/>
              <a:t>The sign-in alert on the tool landing pages worked well</a:t>
            </a:r>
          </a:p>
          <a:p>
            <a:r>
              <a:rPr lang="en-US" b="1" dirty="0"/>
              <a:t>We watched across several users as they found multiple routes to key tasks such as Rx Refill</a:t>
            </a:r>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65</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2414062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We found potential improvements for the hub and content pages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On desktop, the call to action button was outshined by the left navigation, leading users to mistakenly click the highlighted (current page) link</a:t>
            </a:r>
          </a:p>
          <a:p>
            <a:r>
              <a:rPr lang="en-US" b="1" dirty="0"/>
              <a:t>The volume of text on the Hub pages may have been overwhelming to some users</a:t>
            </a:r>
          </a:p>
          <a:p>
            <a:r>
              <a:rPr lang="en-US" b="1" dirty="0"/>
              <a:t>A few users expected to get straight to the sign-in page from the Hubs</a:t>
            </a:r>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66</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81881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67</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will continue conducting in-person and remote usability testing on </a:t>
            </a:r>
            <a:r>
              <a:rPr lang="en-US" sz="2800" dirty="0" err="1"/>
              <a:t>preview.va.gov</a:t>
            </a:r>
            <a:r>
              <a:rPr lang="en-US" sz="2800" dirty="0"/>
              <a:t>, specifically drilling into key Veteran tasks to ensure our designs work.</a:t>
            </a:r>
          </a:p>
        </p:txBody>
      </p:sp>
    </p:spTree>
    <p:extLst>
      <p:ext uri="{BB962C8B-B14F-4D97-AF65-F5344CB8AC3E}">
        <p14:creationId xmlns:p14="http://schemas.microsoft.com/office/powerpoint/2010/main" val="1063859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Thank you!</a:t>
            </a:r>
          </a:p>
        </p:txBody>
      </p:sp>
      <p:sp>
        <p:nvSpPr>
          <p:cNvPr id="3" name="Subtitle 2"/>
          <p:cNvSpPr>
            <a:spLocks noGrp="1"/>
          </p:cNvSpPr>
          <p:nvPr>
            <p:ph type="subTitle" idx="1"/>
          </p:nvPr>
        </p:nvSpPr>
        <p:spPr>
          <a:xfrm>
            <a:off x="1143000" y="3677560"/>
            <a:ext cx="6858000" cy="570590"/>
          </a:xfrm>
        </p:spPr>
        <p:txBody>
          <a:bodyPr>
            <a:normAutofit lnSpcReduction="10000"/>
          </a:bodyPr>
          <a:lstStyle/>
          <a:p>
            <a:r>
              <a:rPr lang="en-US" dirty="0"/>
              <a:t>Contact Jeff Barnes with questions:</a:t>
            </a:r>
          </a:p>
          <a:p>
            <a:r>
              <a:rPr lang="en-US" dirty="0"/>
              <a:t>jeffrey.barnes4@va.gov</a:t>
            </a:r>
          </a:p>
        </p:txBody>
      </p:sp>
    </p:spTree>
    <p:extLst>
      <p:ext uri="{BB962C8B-B14F-4D97-AF65-F5344CB8AC3E}">
        <p14:creationId xmlns:p14="http://schemas.microsoft.com/office/powerpoint/2010/main" val="1648040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a:t>
            </a:fld>
            <a:endParaRPr lang="en-US"/>
          </a:p>
        </p:txBody>
      </p:sp>
      <p:sp>
        <p:nvSpPr>
          <p:cNvPr id="7" name="Text Placeholder 6"/>
          <p:cNvSpPr>
            <a:spLocks noGrp="1"/>
          </p:cNvSpPr>
          <p:nvPr>
            <p:ph type="body" sz="quarter" idx="13"/>
          </p:nvPr>
        </p:nvSpPr>
        <p:spPr/>
        <p:txBody>
          <a:bodyPr/>
          <a:lstStyle/>
          <a:p>
            <a:r>
              <a:rPr lang="en-US" dirty="0"/>
              <a:t>Study 1 – “Others” Resources Card Sort</a:t>
            </a:r>
          </a:p>
        </p:txBody>
      </p:sp>
      <p:sp>
        <p:nvSpPr>
          <p:cNvPr id="11" name="Title 10"/>
          <p:cNvSpPr>
            <a:spLocks noGrp="1"/>
          </p:cNvSpPr>
          <p:nvPr>
            <p:ph type="title"/>
          </p:nvPr>
        </p:nvSpPr>
        <p:spPr/>
        <p:txBody>
          <a:bodyPr>
            <a:normAutofit/>
          </a:bodyPr>
          <a:lstStyle/>
          <a:p>
            <a:r>
              <a:rPr lang="en-US" dirty="0"/>
              <a:t>What did we learn?</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confirmed that there is no clear or consistent way to group and label all the “other” content but the data still show items with the strongest relationship and provide Veteran-focused labels.</a:t>
            </a:r>
          </a:p>
        </p:txBody>
      </p:sp>
    </p:spTree>
    <p:extLst>
      <p:ext uri="{BB962C8B-B14F-4D97-AF65-F5344CB8AC3E}">
        <p14:creationId xmlns:p14="http://schemas.microsoft.com/office/powerpoint/2010/main" val="115884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a:bodyPr>
          <a:lstStyle/>
          <a:p>
            <a:r>
              <a:rPr lang="en-US" dirty="0"/>
              <a:t>Study 2 – Benefit Lifecycle Card Sort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8</a:t>
            </a:fld>
            <a:endParaRPr lang="en-US"/>
          </a:p>
        </p:txBody>
      </p:sp>
    </p:spTree>
    <p:extLst>
      <p:ext uri="{BB962C8B-B14F-4D97-AF65-F5344CB8AC3E}">
        <p14:creationId xmlns:p14="http://schemas.microsoft.com/office/powerpoint/2010/main" val="2104883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find if our proposed benefit lifecycle works for Veterans.</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 closed card sort in Optimal Workshop</a:t>
            </a:r>
          </a:p>
          <a:p>
            <a:pPr lvl="1"/>
            <a:r>
              <a:rPr lang="en-US" b="1" dirty="0"/>
              <a:t>20 cards, 3 categories</a:t>
            </a:r>
          </a:p>
          <a:p>
            <a:r>
              <a:rPr lang="en-US" b="1" dirty="0"/>
              <a:t>Distributed to 4k Veterans via </a:t>
            </a:r>
            <a:r>
              <a:rPr lang="en-US" b="1" dirty="0" err="1"/>
              <a:t>MyHealtheVet</a:t>
            </a:r>
            <a:r>
              <a:rPr lang="en-US" b="1" dirty="0"/>
              <a:t> mailing list</a:t>
            </a:r>
          </a:p>
          <a:p>
            <a:r>
              <a:rPr lang="en-US" b="1" dirty="0"/>
              <a:t>Received 240 responses (Apr 5 </a:t>
            </a:r>
            <a:r>
              <a:rPr lang="mr-IN" b="1" dirty="0"/>
              <a:t>–</a:t>
            </a:r>
            <a:r>
              <a:rPr lang="en-US" b="1" dirty="0"/>
              <a:t> Apr 20)</a:t>
            </a:r>
          </a:p>
          <a:p>
            <a:r>
              <a:rPr lang="en-US" b="1" dirty="0"/>
              <a:t>95% Veterans, several spouses and other family</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2 – Benefit Lifecycle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9</a:t>
            </a:fld>
            <a:endParaRPr lang="en-US"/>
          </a:p>
        </p:txBody>
      </p:sp>
    </p:spTree>
    <p:extLst>
      <p:ext uri="{BB962C8B-B14F-4D97-AF65-F5344CB8AC3E}">
        <p14:creationId xmlns:p14="http://schemas.microsoft.com/office/powerpoint/2010/main" val="1881501258"/>
      </p:ext>
    </p:extLst>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wn Bag Template new" id="{00D39547-BFEB-FC4F-ACD6-7F648320910A}" vid="{E45AE7B7-5F5A-3244-8129-DCB53905C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8458</TotalTime>
  <Words>3560</Words>
  <Application>Microsoft Macintosh PowerPoint</Application>
  <PresentationFormat>On-screen Show (16:9)</PresentationFormat>
  <Paragraphs>553</Paragraphs>
  <Slides>68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Avenir</vt:lpstr>
      <vt:lpstr>Avenir Heavy</vt:lpstr>
      <vt:lpstr>Calibri</vt:lpstr>
      <vt:lpstr>Courier New</vt:lpstr>
      <vt:lpstr>Helvetica</vt:lpstr>
      <vt:lpstr>Mangal</vt:lpstr>
      <vt:lpstr>Wingdings</vt:lpstr>
      <vt:lpstr>Brown Bag Template</vt:lpstr>
      <vt:lpstr>User Research Summary</vt:lpstr>
      <vt:lpstr>Outline</vt:lpstr>
      <vt:lpstr>Study 1 – “Others” Resources Card Sort</vt:lpstr>
      <vt:lpstr>Our goal was to learn how to organize the "other" resources that don’t fit into the benefit categories.</vt:lpstr>
      <vt:lpstr>PowerPoint Presentation</vt:lpstr>
      <vt:lpstr>Veterans don’t agree on what to call these groups of content</vt:lpstr>
      <vt:lpstr>What did we learn?</vt:lpstr>
      <vt:lpstr>Study 2 – Benefit Lifecycle Card Sort</vt:lpstr>
      <vt:lpstr>Our goal was to find if our proposed benefit lifecycle works for Veterans.</vt:lpstr>
      <vt:lpstr>PowerPoint Presentation</vt:lpstr>
      <vt:lpstr>Some content worked better than others</vt:lpstr>
      <vt:lpstr>Organizing benefits around the lifecycle makes sense to Veterans</vt:lpstr>
      <vt:lpstr>What did we learn?</vt:lpstr>
      <vt:lpstr>Study 3a – Homepage Wireframes v1</vt:lpstr>
      <vt:lpstr>Our goal was to gather feedback on two homepage designs </vt:lpstr>
      <vt:lpstr>Top Tasks Homepage</vt:lpstr>
      <vt:lpstr>Benefit Category Homepage</vt:lpstr>
      <vt:lpstr>We learned that Veterans want the context of the benefit category but also quick links</vt:lpstr>
      <vt:lpstr>What Now?</vt:lpstr>
      <vt:lpstr>Study 3b – Homepage Wireframes v2</vt:lpstr>
      <vt:lpstr>Our goal was to learn more about what works best in each design</vt:lpstr>
      <vt:lpstr>Top Tasks Homepage v2</vt:lpstr>
      <vt:lpstr>Benefit Category Homepage v2</vt:lpstr>
      <vt:lpstr>Veterans prefer the benefit category design with some modifications</vt:lpstr>
      <vt:lpstr>What Now?</vt:lpstr>
      <vt:lpstr>Study 4a – Navigation Tree Test v1</vt:lpstr>
      <vt:lpstr>Our goal was to validate the navigation model for VA.gov</vt:lpstr>
      <vt:lpstr>Veterans generally found the study easy to complete</vt:lpstr>
      <vt:lpstr>Overall, the results were not great</vt:lpstr>
      <vt:lpstr>PowerPoint Presentation</vt:lpstr>
      <vt:lpstr>PowerPoint Presentation</vt:lpstr>
      <vt:lpstr>PowerPoint Presentation</vt:lpstr>
      <vt:lpstr>PowerPoint Presentation</vt:lpstr>
      <vt:lpstr>PowerPoint Presentation</vt:lpstr>
      <vt:lpstr>Veterans struggled to navigate the menu to complete top tasks</vt:lpstr>
      <vt:lpstr>Top tasks</vt:lpstr>
      <vt:lpstr>More tasks</vt:lpstr>
      <vt:lpstr>We need to update our navigation and apply the lessons learned</vt:lpstr>
      <vt:lpstr>What Now?</vt:lpstr>
      <vt:lpstr>Study 4b – Navigation Tree Test v2</vt:lpstr>
      <vt:lpstr>Our goal was to determine if a simplified mega menu is a reasonable solution to va.gov</vt:lpstr>
      <vt:lpstr>Veterans found the study easy to complete</vt:lpstr>
      <vt:lpstr>Overall, the results improved with the simplified design</vt:lpstr>
      <vt:lpstr>Health &amp; Disability</vt:lpstr>
      <vt:lpstr>Education, Records, Home Loan</vt:lpstr>
      <vt:lpstr>Pension and Jobs</vt:lpstr>
      <vt:lpstr>Burials &amp; About VA</vt:lpstr>
      <vt:lpstr>Health Care Tasks</vt:lpstr>
      <vt:lpstr>Disability Tasks</vt:lpstr>
      <vt:lpstr>Education Tasks</vt:lpstr>
      <vt:lpstr>Records &amp; Home Loan</vt:lpstr>
      <vt:lpstr>Pension</vt:lpstr>
      <vt:lpstr>Pension &amp; Careers</vt:lpstr>
      <vt:lpstr>Burials &amp; About VA</vt:lpstr>
      <vt:lpstr>We learned that the mega menu navigation model can work for VA</vt:lpstr>
      <vt:lpstr>What Now?</vt:lpstr>
      <vt:lpstr>Study 5 – Preview.va.gov Usability Test</vt:lpstr>
      <vt:lpstr>Our goal was to assess the usability of the preview.va.gov on desktop and mobile  </vt:lpstr>
      <vt:lpstr>Preview.va.gov Homepage</vt:lpstr>
      <vt:lpstr>Benefit hubs and tool landing pages</vt:lpstr>
      <vt:lpstr>What are Veterans saying about preview.va.gov?</vt:lpstr>
      <vt:lpstr>What are Veterans saying about preview.va.gov?</vt:lpstr>
      <vt:lpstr>Reception for the preview.va.gov homepage and navigation was extremely positive</vt:lpstr>
      <vt:lpstr>Veterans called our attention to some improvements</vt:lpstr>
      <vt:lpstr>The hub and tool landing pages met Veterans needs</vt:lpstr>
      <vt:lpstr>We found potential improvements for the hub and content pages</vt:lpstr>
      <vt:lpstr>What Now?</vt:lpstr>
      <vt:lpstr>Thank you!</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 Hoc LLC</dc:creator>
  <cp:lastModifiedBy>Microsoft Office User</cp:lastModifiedBy>
  <cp:revision>405</cp:revision>
  <cp:lastPrinted>2018-02-05T23:05:28Z</cp:lastPrinted>
  <dcterms:created xsi:type="dcterms:W3CDTF">2018-02-02T22:31:38Z</dcterms:created>
  <dcterms:modified xsi:type="dcterms:W3CDTF">2018-09-05T23:11:54Z</dcterms:modified>
</cp:coreProperties>
</file>